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embeddedFontLst>
    <p:embeddedFont>
      <p:font typeface="Halant"/>
      <p:bold r:id="rId27"/>
    </p:embeddedFont>
    <p:embeddedFont>
      <p:font typeface="Inter"/>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Inter-regular.fntdata"/><Relationship Id="rId27" Type="http://schemas.openxmlformats.org/officeDocument/2006/relationships/font" Target="fonts/Halant-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Inter-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Inter-boldItalic.fntdata"/><Relationship Id="rId30" Type="http://schemas.openxmlformats.org/officeDocument/2006/relationships/font" Target="fonts/Inter-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26f6ef382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326f6ef382c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32735a90325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g32735a90325_0_20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32735a90325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g32735a90325_0_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327632241ef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g327632241ef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327b6bce257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g327b6bce257_0_1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3310f835b86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g3310f835b86_0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g327b6bce257_0_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g327b6bce257_0_2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g327b6bce25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g327b6bce25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327632241e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g327632241e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327b6bce257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g327b6bce257_0_4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g327b6bce257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g327b6bce257_0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26f6ef382c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326f6ef382c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327b6bce257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8" name="Google Shape;558;g327b6bce257_0_1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34f6d6125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g334f6d6125c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34f6d6125c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g334f6d6125c_0_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34f6d6125c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g334f6d6125c_0_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34f6d6125c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g334f6d6125c_0_10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334f6d6125c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g334f6d6125c_0_7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2735a90325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g32735a90325_0_1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27b6bce257_0_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g327b6bce257_0_23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8" name="Google Shape;58;p1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9" name="Google Shape;59;p1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2" name="Google Shape;62;p15"/>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63" name="Google Shape;63;p1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4" name="Google Shape;64;p1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5" name="Google Shape;65;p1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8" name="Google Shape;68;p16"/>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69" name="Google Shape;69;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0" name="Google Shape;70;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1" name="Google Shape;71;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74" name="Google Shape;74;p17"/>
          <p:cNvSpPr txBox="1"/>
          <p:nvPr>
            <p:ph idx="1" type="body"/>
          </p:nvPr>
        </p:nvSpPr>
        <p:spPr>
          <a:xfrm>
            <a:off x="361156" y="1453357"/>
            <a:ext cx="3886200" cy="7503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75" name="Google Shape;75;p1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6" name="Google Shape;76;p1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7" name="Google Shape;77;p1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0" name="Google Shape;80;p18"/>
          <p:cNvSpPr txBox="1"/>
          <p:nvPr>
            <p:ph idx="1" type="body"/>
          </p:nvPr>
        </p:nvSpPr>
        <p:spPr>
          <a:xfrm>
            <a:off x="2286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1" name="Google Shape;81;p18"/>
          <p:cNvSpPr txBox="1"/>
          <p:nvPr>
            <p:ph idx="2" type="body"/>
          </p:nvPr>
        </p:nvSpPr>
        <p:spPr>
          <a:xfrm>
            <a:off x="23241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2" name="Google Shape;82;p1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3" name="Google Shape;83;p1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4" name="Google Shape;84;p1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7" name="Google Shape;87;p19"/>
          <p:cNvSpPr txBox="1"/>
          <p:nvPr>
            <p:ph idx="1" type="body"/>
          </p:nvPr>
        </p:nvSpPr>
        <p:spPr>
          <a:xfrm>
            <a:off x="228600" y="767556"/>
            <a:ext cx="20202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88" name="Google Shape;88;p19"/>
          <p:cNvSpPr txBox="1"/>
          <p:nvPr>
            <p:ph idx="2" type="body"/>
          </p:nvPr>
        </p:nvSpPr>
        <p:spPr>
          <a:xfrm>
            <a:off x="228600" y="1087438"/>
            <a:ext cx="20202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89" name="Google Shape;89;p19"/>
          <p:cNvSpPr txBox="1"/>
          <p:nvPr>
            <p:ph idx="3" type="body"/>
          </p:nvPr>
        </p:nvSpPr>
        <p:spPr>
          <a:xfrm>
            <a:off x="2322513" y="767556"/>
            <a:ext cx="20211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0" name="Google Shape;90;p19"/>
          <p:cNvSpPr txBox="1"/>
          <p:nvPr>
            <p:ph idx="4" type="body"/>
          </p:nvPr>
        </p:nvSpPr>
        <p:spPr>
          <a:xfrm>
            <a:off x="2322513" y="1087438"/>
            <a:ext cx="20211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1" name="Google Shape;91;p1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2" name="Google Shape;92;p1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3" name="Google Shape;93;p1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96" name="Google Shape;96;p2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7" name="Google Shape;97;p2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8" name="Google Shape;98;p2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1" name="Google Shape;101;p21"/>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102" name="Google Shape;102;p21"/>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03" name="Google Shape;103;p2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4" name="Google Shape;104;p2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5" name="Google Shape;105;p2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8" name="Google Shape;108;p22"/>
          <p:cNvSpPr/>
          <p:nvPr>
            <p:ph idx="2" type="pic"/>
          </p:nvPr>
        </p:nvSpPr>
        <p:spPr>
          <a:xfrm>
            <a:off x="896144" y="306388"/>
            <a:ext cx="2743200" cy="2057400"/>
          </a:xfrm>
          <a:prstGeom prst="rect">
            <a:avLst/>
          </a:prstGeom>
          <a:noFill/>
          <a:ln>
            <a:noFill/>
          </a:ln>
        </p:spPr>
      </p:sp>
      <p:sp>
        <p:nvSpPr>
          <p:cNvPr id="109" name="Google Shape;109;p22"/>
          <p:cNvSpPr txBox="1"/>
          <p:nvPr>
            <p:ph idx="1" type="body"/>
          </p:nvPr>
        </p:nvSpPr>
        <p:spPr>
          <a:xfrm>
            <a:off x="896144" y="2683669"/>
            <a:ext cx="2743200" cy="4026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10" name="Google Shape;110;p2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1" name="Google Shape;111;p2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2" name="Google Shape;112;p2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15" name="Google Shape;115;p23"/>
          <p:cNvSpPr txBox="1"/>
          <p:nvPr>
            <p:ph idx="1" type="body"/>
          </p:nvPr>
        </p:nvSpPr>
        <p:spPr>
          <a:xfrm rot="5400000">
            <a:off x="1154400" y="-125700"/>
            <a:ext cx="2263200"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16" name="Google Shape;116;p2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7" name="Google Shape;117;p2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8" name="Google Shape;118;p2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1" name="Google Shape;121;p24"/>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2" name="Google Shape;122;p2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3" name="Google Shape;123;p2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4" name="Google Shape;124;p2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52" name="Google Shape;52;p13"/>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330200" lvl="0" marL="457200" marR="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spcBef>
                <a:spcPts val="0"/>
              </a:spcBef>
              <a:buNone/>
              <a:defRPr b="0" i="0" sz="600" u="none" cap="none" strike="noStrike">
                <a:solidFill>
                  <a:srgbClr val="888888"/>
                </a:solidFill>
                <a:latin typeface="Calibri"/>
                <a:ea typeface="Calibri"/>
                <a:cs typeface="Calibri"/>
                <a:sym typeface="Calibri"/>
              </a:defRPr>
            </a:lvl1pPr>
            <a:lvl2pPr indent="0" lvl="1" marL="0" marR="0" algn="r">
              <a:spcBef>
                <a:spcPts val="0"/>
              </a:spcBef>
              <a:buNone/>
              <a:defRPr b="0" i="0" sz="600" u="none" cap="none" strike="noStrike">
                <a:solidFill>
                  <a:srgbClr val="888888"/>
                </a:solidFill>
                <a:latin typeface="Calibri"/>
                <a:ea typeface="Calibri"/>
                <a:cs typeface="Calibri"/>
                <a:sym typeface="Calibri"/>
              </a:defRPr>
            </a:lvl2pPr>
            <a:lvl3pPr indent="0" lvl="2" marL="0" marR="0" algn="r">
              <a:spcBef>
                <a:spcPts val="0"/>
              </a:spcBef>
              <a:buNone/>
              <a:defRPr b="0" i="0" sz="600" u="none" cap="none" strike="noStrike">
                <a:solidFill>
                  <a:srgbClr val="888888"/>
                </a:solidFill>
                <a:latin typeface="Calibri"/>
                <a:ea typeface="Calibri"/>
                <a:cs typeface="Calibri"/>
                <a:sym typeface="Calibri"/>
              </a:defRPr>
            </a:lvl3pPr>
            <a:lvl4pPr indent="0" lvl="3" marL="0" marR="0" algn="r">
              <a:spcBef>
                <a:spcPts val="0"/>
              </a:spcBef>
              <a:buNone/>
              <a:defRPr b="0" i="0" sz="600" u="none" cap="none" strike="noStrike">
                <a:solidFill>
                  <a:srgbClr val="888888"/>
                </a:solidFill>
                <a:latin typeface="Calibri"/>
                <a:ea typeface="Calibri"/>
                <a:cs typeface="Calibri"/>
                <a:sym typeface="Calibri"/>
              </a:defRPr>
            </a:lvl4pPr>
            <a:lvl5pPr indent="0" lvl="4" marL="0" marR="0" algn="r">
              <a:spcBef>
                <a:spcPts val="0"/>
              </a:spcBef>
              <a:buNone/>
              <a:defRPr b="0" i="0" sz="600" u="none" cap="none" strike="noStrike">
                <a:solidFill>
                  <a:srgbClr val="888888"/>
                </a:solidFill>
                <a:latin typeface="Calibri"/>
                <a:ea typeface="Calibri"/>
                <a:cs typeface="Calibri"/>
                <a:sym typeface="Calibri"/>
              </a:defRPr>
            </a:lvl5pPr>
            <a:lvl6pPr indent="0" lvl="5" marL="0" marR="0" algn="r">
              <a:spcBef>
                <a:spcPts val="0"/>
              </a:spcBef>
              <a:buNone/>
              <a:defRPr b="0" i="0" sz="600" u="none" cap="none" strike="noStrike">
                <a:solidFill>
                  <a:srgbClr val="888888"/>
                </a:solidFill>
                <a:latin typeface="Calibri"/>
                <a:ea typeface="Calibri"/>
                <a:cs typeface="Calibri"/>
                <a:sym typeface="Calibri"/>
              </a:defRPr>
            </a:lvl6pPr>
            <a:lvl7pPr indent="0" lvl="6" marL="0" marR="0" algn="r">
              <a:spcBef>
                <a:spcPts val="0"/>
              </a:spcBef>
              <a:buNone/>
              <a:defRPr b="0" i="0" sz="600" u="none" cap="none" strike="noStrike">
                <a:solidFill>
                  <a:srgbClr val="888888"/>
                </a:solidFill>
                <a:latin typeface="Calibri"/>
                <a:ea typeface="Calibri"/>
                <a:cs typeface="Calibri"/>
                <a:sym typeface="Calibri"/>
              </a:defRPr>
            </a:lvl7pPr>
            <a:lvl8pPr indent="0" lvl="7" marL="0" marR="0" algn="r">
              <a:spcBef>
                <a:spcPts val="0"/>
              </a:spcBef>
              <a:buNone/>
              <a:defRPr b="0" i="0" sz="600" u="none" cap="none" strike="noStrike">
                <a:solidFill>
                  <a:srgbClr val="888888"/>
                </a:solidFill>
                <a:latin typeface="Calibri"/>
                <a:ea typeface="Calibri"/>
                <a:cs typeface="Calibri"/>
                <a:sym typeface="Calibri"/>
              </a:defRPr>
            </a:lvl8pPr>
            <a:lvl9pPr indent="0" lvl="8" marL="0" marR="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8.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8.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8.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5.png"/><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14.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5.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14.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1.png"/><Relationship Id="rId4" Type="http://schemas.openxmlformats.org/officeDocument/2006/relationships/image" Target="../media/image8.png"/><Relationship Id="rId5" Type="http://schemas.openxmlformats.org/officeDocument/2006/relationships/image" Target="../media/image24.png"/><Relationship Id="rId6" Type="http://schemas.openxmlformats.org/officeDocument/2006/relationships/hyperlink" Target="http://www.youtube.com/watch?v=LWGhe2uutIk" TargetMode="External"/><Relationship Id="rId7" Type="http://schemas.openxmlformats.org/officeDocument/2006/relationships/image" Target="../media/image1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17.png"/><Relationship Id="rId5" Type="http://schemas.openxmlformats.org/officeDocument/2006/relationships/hyperlink" Target="https://en.wikipedia.org/wiki/Government_gazett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grpSp>
        <p:nvGrpSpPr>
          <p:cNvPr id="129" name="Google Shape;129;p25"/>
          <p:cNvGrpSpPr/>
          <p:nvPr/>
        </p:nvGrpSpPr>
        <p:grpSpPr>
          <a:xfrm>
            <a:off x="-15535" y="-90413"/>
            <a:ext cx="2119669" cy="5233992"/>
            <a:chOff x="0" y="-241102"/>
            <a:chExt cx="5652450" cy="13957313"/>
          </a:xfrm>
        </p:grpSpPr>
        <p:grpSp>
          <p:nvGrpSpPr>
            <p:cNvPr id="130" name="Google Shape;130;p25"/>
            <p:cNvGrpSpPr/>
            <p:nvPr/>
          </p:nvGrpSpPr>
          <p:grpSpPr>
            <a:xfrm>
              <a:off x="2826056" y="-241102"/>
              <a:ext cx="2826394" cy="13957313"/>
              <a:chOff x="0" y="-47625"/>
              <a:chExt cx="558300" cy="2757000"/>
            </a:xfrm>
          </p:grpSpPr>
          <p:sp>
            <p:nvSpPr>
              <p:cNvPr id="131" name="Google Shape;131;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32" name="Google Shape;132;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3" name="Google Shape;133;p25"/>
            <p:cNvGrpSpPr/>
            <p:nvPr/>
          </p:nvGrpSpPr>
          <p:grpSpPr>
            <a:xfrm>
              <a:off x="1413028" y="-241102"/>
              <a:ext cx="2826394" cy="13957313"/>
              <a:chOff x="0" y="-47625"/>
              <a:chExt cx="558300" cy="2757000"/>
            </a:xfrm>
          </p:grpSpPr>
          <p:sp>
            <p:nvSpPr>
              <p:cNvPr id="134" name="Google Shape;134;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35" name="Google Shape;135;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6" name="Google Shape;136;p25"/>
            <p:cNvGrpSpPr/>
            <p:nvPr/>
          </p:nvGrpSpPr>
          <p:grpSpPr>
            <a:xfrm>
              <a:off x="0" y="-241102"/>
              <a:ext cx="2826394" cy="13957313"/>
              <a:chOff x="0" y="-47625"/>
              <a:chExt cx="558300" cy="2757000"/>
            </a:xfrm>
          </p:grpSpPr>
          <p:sp>
            <p:nvSpPr>
              <p:cNvPr id="137" name="Google Shape;137;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38" name="Google Shape;138;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139" name="Google Shape;139;p25"/>
          <p:cNvSpPr txBox="1"/>
          <p:nvPr/>
        </p:nvSpPr>
        <p:spPr>
          <a:xfrm>
            <a:off x="2104132" y="1183452"/>
            <a:ext cx="7040100" cy="22845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 sz="5100">
                <a:solidFill>
                  <a:srgbClr val="231F20"/>
                </a:solidFill>
                <a:latin typeface="Halant"/>
                <a:ea typeface="Halant"/>
                <a:cs typeface="Halant"/>
                <a:sym typeface="Halant"/>
              </a:rPr>
              <a:t>HUMAN CHOICE: COLLABORATION OR RESISTANCE</a:t>
            </a:r>
            <a:endParaRPr sz="100"/>
          </a:p>
        </p:txBody>
      </p:sp>
      <p:sp>
        <p:nvSpPr>
          <p:cNvPr id="140" name="Google Shape;140;p25"/>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41" name="Google Shape;141;p25"/>
          <p:cNvSpPr txBox="1"/>
          <p:nvPr/>
        </p:nvSpPr>
        <p:spPr>
          <a:xfrm>
            <a:off x="2317101" y="3423292"/>
            <a:ext cx="6312600" cy="446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 sz="2900" u="none" cap="none" strike="noStrike">
                <a:solidFill>
                  <a:srgbClr val="231F20"/>
                </a:solidFill>
                <a:latin typeface="Inter"/>
                <a:ea typeface="Inter"/>
                <a:cs typeface="Inter"/>
                <a:sym typeface="Inter"/>
              </a:rPr>
              <a:t>Unit </a:t>
            </a:r>
            <a:r>
              <a:rPr lang="en" sz="2900">
                <a:solidFill>
                  <a:srgbClr val="231F20"/>
                </a:solidFill>
                <a:latin typeface="Inter"/>
                <a:ea typeface="Inter"/>
                <a:cs typeface="Inter"/>
                <a:sym typeface="Inter"/>
              </a:rPr>
              <a:t>8</a:t>
            </a:r>
            <a:r>
              <a:rPr lang="en" sz="2900">
                <a:solidFill>
                  <a:srgbClr val="231F20"/>
                </a:solidFill>
                <a:latin typeface="Inter"/>
                <a:ea typeface="Inter"/>
                <a:cs typeface="Inter"/>
                <a:sym typeface="Inter"/>
              </a:rPr>
              <a:t>:</a:t>
            </a:r>
            <a:r>
              <a:rPr b="0" i="0" lang="en" sz="2900" u="none" cap="none" strike="noStrike">
                <a:solidFill>
                  <a:srgbClr val="231F20"/>
                </a:solidFill>
                <a:latin typeface="Inter"/>
                <a:ea typeface="Inter"/>
                <a:cs typeface="Inter"/>
                <a:sym typeface="Inter"/>
              </a:rPr>
              <a:t> </a:t>
            </a:r>
            <a:r>
              <a:rPr lang="en" sz="2900">
                <a:solidFill>
                  <a:srgbClr val="231F20"/>
                </a:solidFill>
                <a:latin typeface="Inter"/>
                <a:ea typeface="Inter"/>
                <a:cs typeface="Inter"/>
                <a:sym typeface="Inter"/>
              </a:rPr>
              <a:t>World at War</a:t>
            </a:r>
            <a:endParaRPr sz="700"/>
          </a:p>
        </p:txBody>
      </p:sp>
      <p:sp>
        <p:nvSpPr>
          <p:cNvPr id="142" name="Google Shape;142;p25"/>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3" name="Google Shape;143;p25"/>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44" name="Google Shape;144;p25"/>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145" name="Google Shape;145;p25"/>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34"/>
          <p:cNvSpPr txBox="1"/>
          <p:nvPr/>
        </p:nvSpPr>
        <p:spPr>
          <a:xfrm>
            <a:off x="209875" y="904450"/>
            <a:ext cx="5186100" cy="3463200"/>
          </a:xfrm>
          <a:prstGeom prst="rect">
            <a:avLst/>
          </a:prstGeom>
          <a:noFill/>
          <a:ln>
            <a:noFill/>
          </a:ln>
        </p:spPr>
        <p:txBody>
          <a:bodyPr anchorCtr="0" anchor="t" bIns="0" lIns="0" spcFirstLastPara="1" rIns="0" wrap="square" tIns="0">
            <a:spAutoFit/>
          </a:bodyPr>
          <a:lstStyle/>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Responsible for protecting Nazi Germany against perceived racial and political enemies</a:t>
            </a:r>
            <a:endParaRPr sz="1500">
              <a:solidFill>
                <a:srgbClr val="231F20"/>
              </a:solidFill>
              <a:latin typeface="Inter"/>
              <a:ea typeface="Inter"/>
              <a:cs typeface="Inter"/>
              <a:sym typeface="Inter"/>
            </a:endParaRPr>
          </a:p>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Used informants, surveillance, house searches, and interrogation methods (including torture) to root out these enemies</a:t>
            </a:r>
            <a:endParaRPr sz="1500">
              <a:solidFill>
                <a:srgbClr val="231F20"/>
              </a:solidFill>
              <a:latin typeface="Inter"/>
              <a:ea typeface="Inter"/>
              <a:cs typeface="Inter"/>
              <a:sym typeface="Inter"/>
            </a:endParaRPr>
          </a:p>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Depended on denunciations (tips from the public)</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Could come from neighbors, friends, colleagues, family, etc.</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Often driven by personal gain, ideology, or politics </a:t>
            </a:r>
            <a:endParaRPr sz="1500">
              <a:solidFill>
                <a:srgbClr val="231F20"/>
              </a:solidFill>
              <a:latin typeface="Inter"/>
              <a:ea typeface="Inter"/>
              <a:cs typeface="Inter"/>
              <a:sym typeface="Inter"/>
            </a:endParaRPr>
          </a:p>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Gestapo held significant power to determine the fate of individuals they arrested</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Power of “protective custody” enabled them to send people directly to concentration camps</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Able to bypass the court system completely </a:t>
            </a:r>
            <a:endParaRPr sz="1500">
              <a:solidFill>
                <a:srgbClr val="231F20"/>
              </a:solidFill>
              <a:latin typeface="Inter"/>
              <a:ea typeface="Inter"/>
              <a:cs typeface="Inter"/>
              <a:sym typeface="Inter"/>
            </a:endParaRPr>
          </a:p>
        </p:txBody>
      </p:sp>
      <p:sp>
        <p:nvSpPr>
          <p:cNvPr id="340" name="Google Shape;340;p3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41" name="Google Shape;341;p34"/>
          <p:cNvGrpSpPr/>
          <p:nvPr/>
        </p:nvGrpSpPr>
        <p:grpSpPr>
          <a:xfrm>
            <a:off x="-127008" y="4615004"/>
            <a:ext cx="9398022" cy="468724"/>
            <a:chOff x="204" y="0"/>
            <a:chExt cx="25061391" cy="1249931"/>
          </a:xfrm>
        </p:grpSpPr>
        <p:grpSp>
          <p:nvGrpSpPr>
            <p:cNvPr id="342" name="Google Shape;342;p34"/>
            <p:cNvGrpSpPr/>
            <p:nvPr/>
          </p:nvGrpSpPr>
          <p:grpSpPr>
            <a:xfrm rot="5400000">
              <a:off x="12002369" y="-11663474"/>
              <a:ext cx="1249931" cy="24576878"/>
              <a:chOff x="0" y="-38100"/>
              <a:chExt cx="246900" cy="4854692"/>
            </a:xfrm>
          </p:grpSpPr>
          <p:sp>
            <p:nvSpPr>
              <p:cNvPr id="343" name="Google Shape;343;p3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44" name="Google Shape;344;p3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45" name="Google Shape;345;p3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46" name="Google Shape;346;p3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47" name="Google Shape;347;p3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48" name="Google Shape;348;p34"/>
          <p:cNvGrpSpPr/>
          <p:nvPr/>
        </p:nvGrpSpPr>
        <p:grpSpPr>
          <a:xfrm>
            <a:off x="7929578" y="-49020"/>
            <a:ext cx="781313" cy="885635"/>
            <a:chOff x="0" y="-130721"/>
            <a:chExt cx="2083500" cy="2361695"/>
          </a:xfrm>
        </p:grpSpPr>
        <p:grpSp>
          <p:nvGrpSpPr>
            <p:cNvPr id="349" name="Google Shape;349;p34"/>
            <p:cNvGrpSpPr/>
            <p:nvPr/>
          </p:nvGrpSpPr>
          <p:grpSpPr>
            <a:xfrm>
              <a:off x="75599" y="-130721"/>
              <a:ext cx="1932614" cy="2361695"/>
              <a:chOff x="0" y="-47625"/>
              <a:chExt cx="704100" cy="860425"/>
            </a:xfrm>
          </p:grpSpPr>
          <p:sp>
            <p:nvSpPr>
              <p:cNvPr id="350" name="Google Shape;350;p3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51" name="Google Shape;351;p3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52" name="Google Shape;352;p3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9</a:t>
              </a:r>
              <a:endParaRPr sz="700">
                <a:solidFill>
                  <a:schemeClr val="lt1"/>
                </a:solidFill>
              </a:endParaRPr>
            </a:p>
          </p:txBody>
        </p:sp>
      </p:grpSp>
      <p:sp>
        <p:nvSpPr>
          <p:cNvPr id="353" name="Google Shape;353;p3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54" name="Google Shape;354;p34"/>
          <p:cNvSpPr txBox="1"/>
          <p:nvPr/>
        </p:nvSpPr>
        <p:spPr>
          <a:xfrm>
            <a:off x="1276990" y="209550"/>
            <a:ext cx="6590100" cy="415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2700">
                <a:solidFill>
                  <a:srgbClr val="231F20"/>
                </a:solidFill>
                <a:latin typeface="Halant"/>
                <a:ea typeface="Halant"/>
                <a:cs typeface="Halant"/>
                <a:sym typeface="Halant"/>
              </a:rPr>
              <a:t>GESTAPO: SECRET POLICE</a:t>
            </a:r>
            <a:endParaRPr sz="100"/>
          </a:p>
        </p:txBody>
      </p:sp>
      <p:pic>
        <p:nvPicPr>
          <p:cNvPr id="355" name="Google Shape;355;p34"/>
          <p:cNvPicPr preferRelativeResize="0"/>
          <p:nvPr/>
        </p:nvPicPr>
        <p:blipFill>
          <a:blip r:embed="rId4">
            <a:alphaModFix/>
          </a:blip>
          <a:stretch>
            <a:fillRect/>
          </a:stretch>
        </p:blipFill>
        <p:spPr>
          <a:xfrm>
            <a:off x="5772396" y="1035050"/>
            <a:ext cx="2309575" cy="2970399"/>
          </a:xfrm>
          <a:prstGeom prst="rect">
            <a:avLst/>
          </a:prstGeom>
          <a:noFill/>
          <a:ln>
            <a:noFill/>
          </a:ln>
        </p:spPr>
      </p:pic>
      <p:sp>
        <p:nvSpPr>
          <p:cNvPr id="356" name="Google Shape;356;p34"/>
          <p:cNvSpPr txBox="1"/>
          <p:nvPr/>
        </p:nvSpPr>
        <p:spPr>
          <a:xfrm>
            <a:off x="5332600" y="4049900"/>
            <a:ext cx="3887700" cy="41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Stzeman, “</a:t>
            </a:r>
            <a:r>
              <a:rPr lang="en" sz="1200">
                <a:solidFill>
                  <a:schemeClr val="dk1"/>
                </a:solidFill>
                <a:highlight>
                  <a:srgbClr val="F8F9FA"/>
                </a:highlight>
                <a:latin typeface="Inter"/>
                <a:ea typeface="Inter"/>
                <a:cs typeface="Inter"/>
                <a:sym typeface="Inter"/>
              </a:rPr>
              <a:t>Members of the Geheime Staatspolizei in Klatovy,” 1939-1945. CC BY-SA 3.0.</a:t>
            </a:r>
            <a:endParaRPr sz="1200">
              <a:solidFill>
                <a:schemeClr val="dk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3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62" name="Google Shape;362;p35"/>
          <p:cNvSpPr txBox="1"/>
          <p:nvPr/>
        </p:nvSpPr>
        <p:spPr>
          <a:xfrm>
            <a:off x="359825" y="1295600"/>
            <a:ext cx="8417400" cy="32325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Many perpetrators of the Holocaust were not Nazi fanatics, but ordinary people</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Driven by numerous factors, </a:t>
            </a:r>
            <a:r>
              <a:rPr lang="en" sz="2100">
                <a:solidFill>
                  <a:srgbClr val="231F20"/>
                </a:solidFill>
                <a:latin typeface="Inter"/>
                <a:ea typeface="Inter"/>
                <a:cs typeface="Inter"/>
                <a:sym typeface="Inter"/>
              </a:rPr>
              <a:t>including</a:t>
            </a:r>
            <a:r>
              <a:rPr lang="en" sz="2100">
                <a:solidFill>
                  <a:srgbClr val="231F20"/>
                </a:solidFill>
                <a:latin typeface="Inter"/>
                <a:ea typeface="Inter"/>
                <a:cs typeface="Inter"/>
                <a:sym typeface="Inter"/>
              </a:rPr>
              <a:t> anti-Semitism, fear, social pressures, desire to conform to societal norms, opportunity to gain financially or otherwise, and career advancements</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The state used tools of dehumanization and propaganda to encourage acceptance of brutality and began government led indoctrination at early ages through school and youth organizations</a:t>
            </a:r>
            <a:endParaRPr sz="2100">
              <a:solidFill>
                <a:srgbClr val="231F20"/>
              </a:solidFill>
              <a:latin typeface="Inter"/>
              <a:ea typeface="Inter"/>
              <a:cs typeface="Inter"/>
              <a:sym typeface="Inter"/>
            </a:endParaRPr>
          </a:p>
        </p:txBody>
      </p:sp>
      <p:grpSp>
        <p:nvGrpSpPr>
          <p:cNvPr id="363" name="Google Shape;363;p35"/>
          <p:cNvGrpSpPr/>
          <p:nvPr/>
        </p:nvGrpSpPr>
        <p:grpSpPr>
          <a:xfrm>
            <a:off x="-127008" y="4615004"/>
            <a:ext cx="9398022" cy="468724"/>
            <a:chOff x="204" y="0"/>
            <a:chExt cx="25061391" cy="1249931"/>
          </a:xfrm>
        </p:grpSpPr>
        <p:grpSp>
          <p:nvGrpSpPr>
            <p:cNvPr id="364" name="Google Shape;364;p35"/>
            <p:cNvGrpSpPr/>
            <p:nvPr/>
          </p:nvGrpSpPr>
          <p:grpSpPr>
            <a:xfrm rot="5400000">
              <a:off x="12002369" y="-11663474"/>
              <a:ext cx="1249931" cy="24576878"/>
              <a:chOff x="0" y="-38100"/>
              <a:chExt cx="246900" cy="4854692"/>
            </a:xfrm>
          </p:grpSpPr>
          <p:sp>
            <p:nvSpPr>
              <p:cNvPr id="365" name="Google Shape;365;p3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66" name="Google Shape;366;p3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67" name="Google Shape;367;p3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68" name="Google Shape;368;p3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69" name="Google Shape;369;p3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70" name="Google Shape;370;p35"/>
          <p:cNvGrpSpPr/>
          <p:nvPr/>
        </p:nvGrpSpPr>
        <p:grpSpPr>
          <a:xfrm>
            <a:off x="7929578" y="-49020"/>
            <a:ext cx="781313" cy="885635"/>
            <a:chOff x="0" y="-130721"/>
            <a:chExt cx="2083500" cy="2361695"/>
          </a:xfrm>
        </p:grpSpPr>
        <p:grpSp>
          <p:nvGrpSpPr>
            <p:cNvPr id="371" name="Google Shape;371;p35"/>
            <p:cNvGrpSpPr/>
            <p:nvPr/>
          </p:nvGrpSpPr>
          <p:grpSpPr>
            <a:xfrm>
              <a:off x="75599" y="-130721"/>
              <a:ext cx="1932614" cy="2361695"/>
              <a:chOff x="0" y="-47625"/>
              <a:chExt cx="704100" cy="860425"/>
            </a:xfrm>
          </p:grpSpPr>
          <p:sp>
            <p:nvSpPr>
              <p:cNvPr id="372" name="Google Shape;372;p3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73" name="Google Shape;373;p3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74" name="Google Shape;374;p3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10</a:t>
              </a:r>
              <a:endParaRPr sz="700">
                <a:solidFill>
                  <a:schemeClr val="lt1"/>
                </a:solidFill>
              </a:endParaRPr>
            </a:p>
          </p:txBody>
        </p:sp>
      </p:grpSp>
      <p:sp>
        <p:nvSpPr>
          <p:cNvPr id="375" name="Google Shape;375;p3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76" name="Google Shape;376;p35"/>
          <p:cNvSpPr txBox="1"/>
          <p:nvPr/>
        </p:nvSpPr>
        <p:spPr>
          <a:xfrm>
            <a:off x="359826" y="209550"/>
            <a:ext cx="7507200" cy="831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2700">
                <a:solidFill>
                  <a:srgbClr val="231F20"/>
                </a:solidFill>
                <a:latin typeface="Halant"/>
                <a:ea typeface="Halant"/>
                <a:cs typeface="Halant"/>
                <a:sym typeface="Halant"/>
              </a:rPr>
              <a:t>WHAT ELSE LED ORDINARY PEOPLE TO COLLABORATE WITH NAZIS?</a:t>
            </a:r>
            <a:endParaRPr sz="1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36"/>
          <p:cNvSpPr txBox="1"/>
          <p:nvPr/>
        </p:nvSpPr>
        <p:spPr>
          <a:xfrm>
            <a:off x="257525" y="1141425"/>
            <a:ext cx="5079900" cy="29091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Many chose to resist the Nazis both in Germany and in occupied territories </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Resistance occurred in different ways</a:t>
            </a:r>
            <a:endParaRPr sz="2100">
              <a:solidFill>
                <a:srgbClr val="231F20"/>
              </a:solidFill>
              <a:latin typeface="Inter"/>
              <a:ea typeface="Inter"/>
              <a:cs typeface="Inter"/>
              <a:sym typeface="Inter"/>
            </a:endParaRPr>
          </a:p>
          <a:p>
            <a:pPr indent="-361950" lvl="1" marL="9144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Individual vs. Group</a:t>
            </a:r>
            <a:endParaRPr sz="2100">
              <a:solidFill>
                <a:srgbClr val="231F20"/>
              </a:solidFill>
              <a:latin typeface="Inter"/>
              <a:ea typeface="Inter"/>
              <a:cs typeface="Inter"/>
              <a:sym typeface="Inter"/>
            </a:endParaRPr>
          </a:p>
          <a:p>
            <a:pPr indent="-361950" lvl="1" marL="9144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Organized vs. Unorganized </a:t>
            </a:r>
            <a:endParaRPr sz="2100">
              <a:solidFill>
                <a:srgbClr val="231F20"/>
              </a:solidFill>
              <a:latin typeface="Inter"/>
              <a:ea typeface="Inter"/>
              <a:cs typeface="Inter"/>
              <a:sym typeface="Inter"/>
            </a:endParaRPr>
          </a:p>
          <a:p>
            <a:pPr indent="-361950" lvl="1" marL="9144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Armed vs. Unarmed</a:t>
            </a:r>
            <a:endParaRPr sz="2100">
              <a:solidFill>
                <a:srgbClr val="231F20"/>
              </a:solidFill>
              <a:latin typeface="Inter"/>
              <a:ea typeface="Inter"/>
              <a:cs typeface="Inter"/>
              <a:sym typeface="Inter"/>
            </a:endParaRPr>
          </a:p>
          <a:p>
            <a:pPr indent="-361950" lvl="1" marL="9144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Before Capture vs. After Capture</a:t>
            </a:r>
            <a:endParaRPr sz="2100">
              <a:solidFill>
                <a:srgbClr val="231F20"/>
              </a:solidFill>
              <a:latin typeface="Inter"/>
              <a:ea typeface="Inter"/>
              <a:cs typeface="Inter"/>
              <a:sym typeface="Inter"/>
            </a:endParaRPr>
          </a:p>
        </p:txBody>
      </p:sp>
      <p:sp>
        <p:nvSpPr>
          <p:cNvPr id="382" name="Google Shape;382;p3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83" name="Google Shape;383;p36"/>
          <p:cNvGrpSpPr/>
          <p:nvPr/>
        </p:nvGrpSpPr>
        <p:grpSpPr>
          <a:xfrm>
            <a:off x="-127008" y="4615004"/>
            <a:ext cx="9398022" cy="468724"/>
            <a:chOff x="204" y="0"/>
            <a:chExt cx="25061391" cy="1249931"/>
          </a:xfrm>
        </p:grpSpPr>
        <p:grpSp>
          <p:nvGrpSpPr>
            <p:cNvPr id="384" name="Google Shape;384;p36"/>
            <p:cNvGrpSpPr/>
            <p:nvPr/>
          </p:nvGrpSpPr>
          <p:grpSpPr>
            <a:xfrm rot="5400000">
              <a:off x="12002369" y="-11663474"/>
              <a:ext cx="1249931" cy="24576878"/>
              <a:chOff x="0" y="-38100"/>
              <a:chExt cx="246900" cy="4854692"/>
            </a:xfrm>
          </p:grpSpPr>
          <p:sp>
            <p:nvSpPr>
              <p:cNvPr id="385" name="Google Shape;385;p3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86" name="Google Shape;386;p3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87" name="Google Shape;387;p3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88" name="Google Shape;388;p3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89" name="Google Shape;389;p3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90" name="Google Shape;390;p36"/>
          <p:cNvGrpSpPr/>
          <p:nvPr/>
        </p:nvGrpSpPr>
        <p:grpSpPr>
          <a:xfrm>
            <a:off x="7929578" y="-49020"/>
            <a:ext cx="781313" cy="885635"/>
            <a:chOff x="0" y="-130721"/>
            <a:chExt cx="2083500" cy="2361695"/>
          </a:xfrm>
        </p:grpSpPr>
        <p:grpSp>
          <p:nvGrpSpPr>
            <p:cNvPr id="391" name="Google Shape;391;p36"/>
            <p:cNvGrpSpPr/>
            <p:nvPr/>
          </p:nvGrpSpPr>
          <p:grpSpPr>
            <a:xfrm>
              <a:off x="75599" y="-130721"/>
              <a:ext cx="1932614" cy="2361695"/>
              <a:chOff x="0" y="-47625"/>
              <a:chExt cx="704100" cy="860425"/>
            </a:xfrm>
          </p:grpSpPr>
          <p:sp>
            <p:nvSpPr>
              <p:cNvPr id="392" name="Google Shape;392;p3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93" name="Google Shape;393;p3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94" name="Google Shape;394;p3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11</a:t>
              </a:r>
              <a:endParaRPr sz="700">
                <a:solidFill>
                  <a:schemeClr val="lt1"/>
                </a:solidFill>
              </a:endParaRPr>
            </a:p>
          </p:txBody>
        </p:sp>
      </p:grpSp>
      <p:sp>
        <p:nvSpPr>
          <p:cNvPr id="395" name="Google Shape;395;p3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96" name="Google Shape;396;p36"/>
          <p:cNvSpPr txBox="1"/>
          <p:nvPr/>
        </p:nvSpPr>
        <p:spPr>
          <a:xfrm>
            <a:off x="1276990" y="209550"/>
            <a:ext cx="6590100" cy="492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200">
                <a:solidFill>
                  <a:srgbClr val="231F20"/>
                </a:solidFill>
                <a:latin typeface="Halant"/>
                <a:ea typeface="Halant"/>
                <a:cs typeface="Halant"/>
                <a:sym typeface="Halant"/>
              </a:rPr>
              <a:t>RESISTANCE</a:t>
            </a:r>
            <a:endParaRPr sz="600"/>
          </a:p>
        </p:txBody>
      </p:sp>
      <p:pic>
        <p:nvPicPr>
          <p:cNvPr id="397" name="Google Shape;397;p36"/>
          <p:cNvPicPr preferRelativeResize="0"/>
          <p:nvPr/>
        </p:nvPicPr>
        <p:blipFill>
          <a:blip r:embed="rId4">
            <a:alphaModFix/>
          </a:blip>
          <a:stretch>
            <a:fillRect/>
          </a:stretch>
        </p:blipFill>
        <p:spPr>
          <a:xfrm>
            <a:off x="5539677" y="957824"/>
            <a:ext cx="3350973" cy="2513237"/>
          </a:xfrm>
          <a:prstGeom prst="rect">
            <a:avLst/>
          </a:prstGeom>
          <a:noFill/>
          <a:ln>
            <a:noFill/>
          </a:ln>
        </p:spPr>
      </p:pic>
      <p:sp>
        <p:nvSpPr>
          <p:cNvPr id="398" name="Google Shape;398;p36"/>
          <p:cNvSpPr txBox="1"/>
          <p:nvPr/>
        </p:nvSpPr>
        <p:spPr>
          <a:xfrm>
            <a:off x="5432775" y="3563050"/>
            <a:ext cx="3492600" cy="58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Alexisrael, “Model of the house where Anne Frank lived,” May 30, 2013. CC BY-SA 3.0</a:t>
            </a:r>
            <a:endParaRPr sz="1200">
              <a:solidFill>
                <a:schemeClr val="dk1"/>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37"/>
          <p:cNvSpPr txBox="1"/>
          <p:nvPr/>
        </p:nvSpPr>
        <p:spPr>
          <a:xfrm>
            <a:off x="3400775" y="1134725"/>
            <a:ext cx="5238900" cy="2709000"/>
          </a:xfrm>
          <a:prstGeom prst="rect">
            <a:avLst/>
          </a:prstGeom>
          <a:noFill/>
          <a:ln>
            <a:noFill/>
          </a:ln>
        </p:spPr>
        <p:txBody>
          <a:bodyPr anchorCtr="0" anchor="t" bIns="0" lIns="0" spcFirstLastPara="1" rIns="0" wrap="square" tIns="0">
            <a:spAutoFit/>
          </a:bodyPr>
          <a:lstStyle/>
          <a:p>
            <a:pPr indent="-368300" lvl="0" marL="457200" marR="0" rtl="0" algn="l">
              <a:lnSpc>
                <a:spcPct val="100000"/>
              </a:lnSpc>
              <a:spcBef>
                <a:spcPts val="0"/>
              </a:spcBef>
              <a:spcAft>
                <a:spcPts val="0"/>
              </a:spcAft>
              <a:buClr>
                <a:srgbClr val="231F20"/>
              </a:buClr>
              <a:buSzPts val="2200"/>
              <a:buFont typeface="Inter"/>
              <a:buChar char="●"/>
            </a:pPr>
            <a:r>
              <a:rPr lang="en" sz="2200">
                <a:solidFill>
                  <a:srgbClr val="231F20"/>
                </a:solidFill>
                <a:latin typeface="Inter"/>
                <a:ea typeface="Inter"/>
                <a:cs typeface="Inter"/>
                <a:sym typeface="Inter"/>
              </a:rPr>
              <a:t>German resistance group led by 5 university students and 1 professor from the University of Munich</a:t>
            </a:r>
            <a:endParaRPr sz="2200">
              <a:solidFill>
                <a:srgbClr val="231F20"/>
              </a:solidFill>
              <a:latin typeface="Inter"/>
              <a:ea typeface="Inter"/>
              <a:cs typeface="Inter"/>
              <a:sym typeface="Inter"/>
            </a:endParaRPr>
          </a:p>
          <a:p>
            <a:pPr indent="-368300" lvl="0" marL="457200" marR="0" rtl="0" algn="l">
              <a:lnSpc>
                <a:spcPct val="100000"/>
              </a:lnSpc>
              <a:spcBef>
                <a:spcPts val="0"/>
              </a:spcBef>
              <a:spcAft>
                <a:spcPts val="0"/>
              </a:spcAft>
              <a:buClr>
                <a:srgbClr val="231F20"/>
              </a:buClr>
              <a:buSzPts val="2200"/>
              <a:buFont typeface="Inter"/>
              <a:buChar char="●"/>
            </a:pPr>
            <a:r>
              <a:rPr lang="en" sz="2200">
                <a:solidFill>
                  <a:srgbClr val="231F20"/>
                </a:solidFill>
                <a:latin typeface="Inter"/>
                <a:ea typeface="Inter"/>
                <a:cs typeface="Inter"/>
                <a:sym typeface="Inter"/>
              </a:rPr>
              <a:t>Distributed leaflets that denounced the regime and encouraged students to rebel</a:t>
            </a:r>
            <a:endParaRPr sz="2200">
              <a:solidFill>
                <a:srgbClr val="231F20"/>
              </a:solidFill>
              <a:latin typeface="Inter"/>
              <a:ea typeface="Inter"/>
              <a:cs typeface="Inter"/>
              <a:sym typeface="Inter"/>
            </a:endParaRPr>
          </a:p>
          <a:p>
            <a:pPr indent="-368300" lvl="0" marL="457200" marR="0" rtl="0" algn="l">
              <a:lnSpc>
                <a:spcPct val="100000"/>
              </a:lnSpc>
              <a:spcBef>
                <a:spcPts val="0"/>
              </a:spcBef>
              <a:spcAft>
                <a:spcPts val="0"/>
              </a:spcAft>
              <a:buClr>
                <a:srgbClr val="231F20"/>
              </a:buClr>
              <a:buSzPts val="2200"/>
              <a:buFont typeface="Inter"/>
              <a:buChar char="●"/>
            </a:pPr>
            <a:r>
              <a:rPr lang="en" sz="2200">
                <a:solidFill>
                  <a:srgbClr val="231F20"/>
                </a:solidFill>
                <a:latin typeface="Inter"/>
                <a:ea typeface="Inter"/>
                <a:cs typeface="Inter"/>
                <a:sym typeface="Inter"/>
              </a:rPr>
              <a:t>Several members of the group were executed</a:t>
            </a:r>
            <a:endParaRPr sz="2200">
              <a:solidFill>
                <a:srgbClr val="231F20"/>
              </a:solidFill>
              <a:latin typeface="Inter"/>
              <a:ea typeface="Inter"/>
              <a:cs typeface="Inter"/>
              <a:sym typeface="Inter"/>
            </a:endParaRPr>
          </a:p>
        </p:txBody>
      </p:sp>
      <p:sp>
        <p:nvSpPr>
          <p:cNvPr id="404" name="Google Shape;404;p3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05" name="Google Shape;405;p37"/>
          <p:cNvGrpSpPr/>
          <p:nvPr/>
        </p:nvGrpSpPr>
        <p:grpSpPr>
          <a:xfrm>
            <a:off x="-127008" y="4615004"/>
            <a:ext cx="9398022" cy="468724"/>
            <a:chOff x="204" y="0"/>
            <a:chExt cx="25061391" cy="1249931"/>
          </a:xfrm>
        </p:grpSpPr>
        <p:grpSp>
          <p:nvGrpSpPr>
            <p:cNvPr id="406" name="Google Shape;406;p37"/>
            <p:cNvGrpSpPr/>
            <p:nvPr/>
          </p:nvGrpSpPr>
          <p:grpSpPr>
            <a:xfrm rot="5400000">
              <a:off x="12002369" y="-11663474"/>
              <a:ext cx="1249931" cy="24576878"/>
              <a:chOff x="0" y="-38100"/>
              <a:chExt cx="246900" cy="4854692"/>
            </a:xfrm>
          </p:grpSpPr>
          <p:sp>
            <p:nvSpPr>
              <p:cNvPr id="407" name="Google Shape;407;p3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08" name="Google Shape;408;p3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09" name="Google Shape;409;p3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10" name="Google Shape;410;p3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11" name="Google Shape;411;p3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12" name="Google Shape;412;p37"/>
          <p:cNvGrpSpPr/>
          <p:nvPr/>
        </p:nvGrpSpPr>
        <p:grpSpPr>
          <a:xfrm>
            <a:off x="7929578" y="-49020"/>
            <a:ext cx="781313" cy="885635"/>
            <a:chOff x="0" y="-130721"/>
            <a:chExt cx="2083500" cy="2361695"/>
          </a:xfrm>
        </p:grpSpPr>
        <p:grpSp>
          <p:nvGrpSpPr>
            <p:cNvPr id="413" name="Google Shape;413;p37"/>
            <p:cNvGrpSpPr/>
            <p:nvPr/>
          </p:nvGrpSpPr>
          <p:grpSpPr>
            <a:xfrm>
              <a:off x="75599" y="-130721"/>
              <a:ext cx="1932614" cy="2361695"/>
              <a:chOff x="0" y="-47625"/>
              <a:chExt cx="704100" cy="860425"/>
            </a:xfrm>
          </p:grpSpPr>
          <p:sp>
            <p:nvSpPr>
              <p:cNvPr id="414" name="Google Shape;414;p3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5" name="Google Shape;415;p3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16" name="Google Shape;416;p3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12</a:t>
              </a:r>
              <a:endParaRPr sz="700">
                <a:solidFill>
                  <a:schemeClr val="lt1"/>
                </a:solidFill>
              </a:endParaRPr>
            </a:p>
          </p:txBody>
        </p:sp>
      </p:grpSp>
      <p:sp>
        <p:nvSpPr>
          <p:cNvPr id="417" name="Google Shape;417;p3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18" name="Google Shape;418;p37"/>
          <p:cNvSpPr txBox="1"/>
          <p:nvPr/>
        </p:nvSpPr>
        <p:spPr>
          <a:xfrm>
            <a:off x="1276990" y="209550"/>
            <a:ext cx="6590100" cy="492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200">
                <a:solidFill>
                  <a:srgbClr val="231F20"/>
                </a:solidFill>
                <a:latin typeface="Halant"/>
                <a:ea typeface="Halant"/>
                <a:cs typeface="Halant"/>
                <a:sym typeface="Halant"/>
              </a:rPr>
              <a:t>THE WHITE ROSE</a:t>
            </a:r>
            <a:endParaRPr sz="3200"/>
          </a:p>
        </p:txBody>
      </p:sp>
      <p:sp>
        <p:nvSpPr>
          <p:cNvPr id="419" name="Google Shape;419;p37"/>
          <p:cNvSpPr txBox="1"/>
          <p:nvPr/>
        </p:nvSpPr>
        <p:spPr>
          <a:xfrm>
            <a:off x="197175" y="3736200"/>
            <a:ext cx="2811900" cy="27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German Gestapo, “</a:t>
            </a:r>
            <a:r>
              <a:rPr lang="en" sz="1200">
                <a:solidFill>
                  <a:schemeClr val="dk1"/>
                </a:solidFill>
                <a:latin typeface="Inter"/>
                <a:ea typeface="Inter"/>
                <a:cs typeface="Inter"/>
                <a:sym typeface="Inter"/>
              </a:rPr>
              <a:t>Mugshots</a:t>
            </a:r>
            <a:r>
              <a:rPr lang="en" sz="1200">
                <a:solidFill>
                  <a:schemeClr val="dk1"/>
                </a:solidFill>
                <a:latin typeface="Inter"/>
                <a:ea typeface="Inter"/>
                <a:cs typeface="Inter"/>
                <a:sym typeface="Inter"/>
              </a:rPr>
              <a:t> of Sophie Scholl, Hans Scholl, and Alexander Schmorell,” February 18, 1943. CC BY-SA 3.0.</a:t>
            </a:r>
            <a:endParaRPr sz="1200">
              <a:solidFill>
                <a:schemeClr val="dk1"/>
              </a:solidFill>
              <a:latin typeface="Inter"/>
              <a:ea typeface="Inter"/>
              <a:cs typeface="Inter"/>
              <a:sym typeface="Inter"/>
            </a:endParaRPr>
          </a:p>
        </p:txBody>
      </p:sp>
      <p:pic>
        <p:nvPicPr>
          <p:cNvPr id="420" name="Google Shape;420;p37"/>
          <p:cNvPicPr preferRelativeResize="0"/>
          <p:nvPr/>
        </p:nvPicPr>
        <p:blipFill>
          <a:blip r:embed="rId4">
            <a:alphaModFix/>
          </a:blip>
          <a:stretch>
            <a:fillRect/>
          </a:stretch>
        </p:blipFill>
        <p:spPr>
          <a:xfrm>
            <a:off x="645975" y="960925"/>
            <a:ext cx="2226979" cy="27627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3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26" name="Google Shape;426;p38"/>
          <p:cNvGrpSpPr/>
          <p:nvPr/>
        </p:nvGrpSpPr>
        <p:grpSpPr>
          <a:xfrm>
            <a:off x="-127008" y="4615004"/>
            <a:ext cx="9398022" cy="468724"/>
            <a:chOff x="204" y="0"/>
            <a:chExt cx="25061391" cy="1249931"/>
          </a:xfrm>
        </p:grpSpPr>
        <p:grpSp>
          <p:nvGrpSpPr>
            <p:cNvPr id="427" name="Google Shape;427;p38"/>
            <p:cNvGrpSpPr/>
            <p:nvPr/>
          </p:nvGrpSpPr>
          <p:grpSpPr>
            <a:xfrm rot="5400000">
              <a:off x="12002369" y="-11663474"/>
              <a:ext cx="1249931" cy="24576878"/>
              <a:chOff x="0" y="-38100"/>
              <a:chExt cx="246900" cy="4854692"/>
            </a:xfrm>
          </p:grpSpPr>
          <p:sp>
            <p:nvSpPr>
              <p:cNvPr id="428" name="Google Shape;428;p3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29" name="Google Shape;429;p3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30" name="Google Shape;430;p3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31" name="Google Shape;431;p3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32" name="Google Shape;432;p3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33" name="Google Shape;433;p38"/>
          <p:cNvGrpSpPr/>
          <p:nvPr/>
        </p:nvGrpSpPr>
        <p:grpSpPr>
          <a:xfrm>
            <a:off x="7929578" y="-49020"/>
            <a:ext cx="781313" cy="885635"/>
            <a:chOff x="0" y="-130721"/>
            <a:chExt cx="2083500" cy="2361695"/>
          </a:xfrm>
        </p:grpSpPr>
        <p:grpSp>
          <p:nvGrpSpPr>
            <p:cNvPr id="434" name="Google Shape;434;p38"/>
            <p:cNvGrpSpPr/>
            <p:nvPr/>
          </p:nvGrpSpPr>
          <p:grpSpPr>
            <a:xfrm>
              <a:off x="75599" y="-130721"/>
              <a:ext cx="1932614" cy="2361695"/>
              <a:chOff x="0" y="-47625"/>
              <a:chExt cx="704100" cy="860425"/>
            </a:xfrm>
          </p:grpSpPr>
          <p:sp>
            <p:nvSpPr>
              <p:cNvPr id="435" name="Google Shape;435;p3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6" name="Google Shape;436;p3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37" name="Google Shape;437;p3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13</a:t>
              </a:r>
              <a:endParaRPr sz="700">
                <a:solidFill>
                  <a:schemeClr val="lt1"/>
                </a:solidFill>
              </a:endParaRPr>
            </a:p>
          </p:txBody>
        </p:sp>
      </p:grpSp>
      <p:sp>
        <p:nvSpPr>
          <p:cNvPr id="438" name="Google Shape;438;p3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39" name="Google Shape;439;p38"/>
          <p:cNvSpPr txBox="1"/>
          <p:nvPr/>
        </p:nvSpPr>
        <p:spPr>
          <a:xfrm>
            <a:off x="1276990" y="209550"/>
            <a:ext cx="6590100" cy="492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200">
                <a:solidFill>
                  <a:srgbClr val="231F20"/>
                </a:solidFill>
                <a:latin typeface="Halant"/>
                <a:ea typeface="Halant"/>
                <a:cs typeface="Halant"/>
                <a:sym typeface="Halant"/>
              </a:rPr>
              <a:t>THE WHITE ROSE</a:t>
            </a:r>
            <a:endParaRPr sz="3200"/>
          </a:p>
        </p:txBody>
      </p:sp>
      <p:sp>
        <p:nvSpPr>
          <p:cNvPr id="440" name="Google Shape;440;p38"/>
          <p:cNvSpPr/>
          <p:nvPr/>
        </p:nvSpPr>
        <p:spPr>
          <a:xfrm>
            <a:off x="490350" y="1213550"/>
            <a:ext cx="3577200" cy="3217200"/>
          </a:xfrm>
          <a:prstGeom prst="foldedCorner">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solidFill>
                  <a:srgbClr val="202122"/>
                </a:solidFill>
                <a:latin typeface="Inter"/>
                <a:ea typeface="Inter"/>
                <a:cs typeface="Inter"/>
                <a:sym typeface="Inter"/>
              </a:rPr>
              <a:t>Isn't it true that every honest German is ashamed of his government these days? Who among us has any conception of the dimensions of shame that will befall us and our children when one day the veil has fallen from our eyes and the most horrible of crimes—crimes that infinitely outdistance every human measure—reach the light of day?</a:t>
            </a:r>
            <a:endParaRPr>
              <a:solidFill>
                <a:srgbClr val="202122"/>
              </a:solidFill>
              <a:latin typeface="Inter"/>
              <a:ea typeface="Inter"/>
              <a:cs typeface="Inter"/>
              <a:sym typeface="Inter"/>
            </a:endParaRPr>
          </a:p>
          <a:p>
            <a:pPr indent="0" lvl="0" marL="228600" rtl="0" algn="l">
              <a:lnSpc>
                <a:spcPct val="100000"/>
              </a:lnSpc>
              <a:spcBef>
                <a:spcPts val="1200"/>
              </a:spcBef>
              <a:spcAft>
                <a:spcPts val="0"/>
              </a:spcAft>
              <a:buNone/>
            </a:pPr>
            <a:r>
              <a:rPr lang="en">
                <a:solidFill>
                  <a:srgbClr val="202122"/>
                </a:solidFill>
                <a:latin typeface="Inter"/>
                <a:ea typeface="Inter"/>
                <a:cs typeface="Inter"/>
                <a:sym typeface="Inter"/>
              </a:rPr>
              <a:t>— 1st leaflet of the White Rose</a:t>
            </a:r>
            <a:endParaRPr>
              <a:solidFill>
                <a:srgbClr val="353535"/>
              </a:solidFill>
              <a:latin typeface="Inter"/>
              <a:ea typeface="Inter"/>
              <a:cs typeface="Inter"/>
              <a:sym typeface="Inter"/>
            </a:endParaRPr>
          </a:p>
        </p:txBody>
      </p:sp>
      <p:sp>
        <p:nvSpPr>
          <p:cNvPr id="441" name="Google Shape;441;p38"/>
          <p:cNvSpPr/>
          <p:nvPr/>
        </p:nvSpPr>
        <p:spPr>
          <a:xfrm>
            <a:off x="4376550" y="1213550"/>
            <a:ext cx="3577200" cy="3217200"/>
          </a:xfrm>
          <a:prstGeom prst="foldedCorner">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solidFill>
                  <a:srgbClr val="202122"/>
                </a:solidFill>
                <a:latin typeface="Inter"/>
                <a:ea typeface="Inter"/>
                <a:cs typeface="Inter"/>
                <a:sym typeface="Inter"/>
              </a:rPr>
              <a:t>Since the conquest of Poland, 300,000 Jews have been murdered in this country in the most bestial way ... The German people slumber on in dull, stupid sleep and encourage the fascist criminals. Each wants to be exonerated of guilt, each one continues on his way with the most placid, calm conscience. But he cannot be exonerated; he is guilty, guilty, guilty!</a:t>
            </a:r>
            <a:endParaRPr>
              <a:solidFill>
                <a:srgbClr val="202122"/>
              </a:solidFill>
              <a:latin typeface="Inter"/>
              <a:ea typeface="Inter"/>
              <a:cs typeface="Inter"/>
              <a:sym typeface="Inter"/>
            </a:endParaRPr>
          </a:p>
          <a:p>
            <a:pPr indent="0" lvl="0" marL="228600" rtl="0" algn="l">
              <a:lnSpc>
                <a:spcPct val="100000"/>
              </a:lnSpc>
              <a:spcBef>
                <a:spcPts val="1200"/>
              </a:spcBef>
              <a:spcAft>
                <a:spcPts val="0"/>
              </a:spcAft>
              <a:buNone/>
            </a:pPr>
            <a:r>
              <a:rPr lang="en">
                <a:solidFill>
                  <a:srgbClr val="202122"/>
                </a:solidFill>
                <a:latin typeface="Inter"/>
                <a:ea typeface="Inter"/>
                <a:cs typeface="Inter"/>
                <a:sym typeface="Inter"/>
              </a:rPr>
              <a:t>— 2nd leaflet of the White Rose.</a:t>
            </a:r>
            <a:endParaRPr>
              <a:solidFill>
                <a:srgbClr val="202122"/>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39"/>
          <p:cNvSpPr txBox="1"/>
          <p:nvPr/>
        </p:nvSpPr>
        <p:spPr>
          <a:xfrm>
            <a:off x="251675" y="912300"/>
            <a:ext cx="5477400" cy="3447900"/>
          </a:xfrm>
          <a:prstGeom prst="rect">
            <a:avLst/>
          </a:prstGeom>
          <a:noFill/>
          <a:ln>
            <a:noFill/>
          </a:ln>
        </p:spPr>
        <p:txBody>
          <a:bodyPr anchorCtr="0" anchor="t" bIns="0" lIns="0" spcFirstLastPara="1" rIns="0" wrap="square" tIns="0">
            <a:spAutoFit/>
          </a:bodyPr>
          <a:lstStyle/>
          <a:p>
            <a:pPr indent="-317500" lvl="0" marL="457200" marR="0" rtl="0" algn="l">
              <a:lnSpc>
                <a:spcPct val="100000"/>
              </a:lnSpc>
              <a:spcBef>
                <a:spcPts val="0"/>
              </a:spcBef>
              <a:spcAft>
                <a:spcPts val="0"/>
              </a:spcAft>
              <a:buClr>
                <a:srgbClr val="231F20"/>
              </a:buClr>
              <a:buSzPts val="1400"/>
              <a:buFont typeface="Inter"/>
              <a:buChar char="●"/>
            </a:pPr>
            <a:r>
              <a:rPr lang="en">
                <a:solidFill>
                  <a:srgbClr val="231F20"/>
                </a:solidFill>
                <a:latin typeface="Inter"/>
                <a:ea typeface="Inter"/>
                <a:cs typeface="Inter"/>
                <a:sym typeface="Inter"/>
              </a:rPr>
              <a:t>Largest uprising by Jews during WWII</a:t>
            </a:r>
            <a:endParaRPr>
              <a:solidFill>
                <a:srgbClr val="231F20"/>
              </a:solidFill>
              <a:latin typeface="Inter"/>
              <a:ea typeface="Inter"/>
              <a:cs typeface="Inter"/>
              <a:sym typeface="Inter"/>
            </a:endParaRPr>
          </a:p>
          <a:p>
            <a:pPr indent="-317500" lvl="0" marL="457200" marR="0" rtl="0" algn="l">
              <a:lnSpc>
                <a:spcPct val="100000"/>
              </a:lnSpc>
              <a:spcBef>
                <a:spcPts val="0"/>
              </a:spcBef>
              <a:spcAft>
                <a:spcPts val="0"/>
              </a:spcAft>
              <a:buClr>
                <a:srgbClr val="231F20"/>
              </a:buClr>
              <a:buSzPts val="1400"/>
              <a:buFont typeface="Inter"/>
              <a:buChar char="●"/>
            </a:pPr>
            <a:r>
              <a:rPr lang="en">
                <a:solidFill>
                  <a:srgbClr val="231F20"/>
                </a:solidFill>
                <a:latin typeface="Inter"/>
                <a:ea typeface="Inter"/>
                <a:cs typeface="Inter"/>
                <a:sym typeface="Inter"/>
              </a:rPr>
              <a:t>“Great Action”: Mass deportation of the ghetto’s Jews to Treblinka killing center</a:t>
            </a:r>
            <a:endParaRPr>
              <a:solidFill>
                <a:srgbClr val="231F20"/>
              </a:solidFill>
              <a:latin typeface="Inter"/>
              <a:ea typeface="Inter"/>
              <a:cs typeface="Inter"/>
              <a:sym typeface="Inter"/>
            </a:endParaRPr>
          </a:p>
          <a:p>
            <a:pPr indent="-317500" lvl="0" marL="457200" marR="0" rtl="0" algn="l">
              <a:lnSpc>
                <a:spcPct val="100000"/>
              </a:lnSpc>
              <a:spcBef>
                <a:spcPts val="0"/>
              </a:spcBef>
              <a:spcAft>
                <a:spcPts val="0"/>
              </a:spcAft>
              <a:buClr>
                <a:srgbClr val="231F20"/>
              </a:buClr>
              <a:buSzPts val="1400"/>
              <a:buFont typeface="Inter"/>
              <a:buChar char="●"/>
            </a:pPr>
            <a:r>
              <a:rPr lang="en">
                <a:solidFill>
                  <a:srgbClr val="231F20"/>
                </a:solidFill>
                <a:latin typeface="Inter"/>
                <a:ea typeface="Inter"/>
                <a:cs typeface="Inter"/>
                <a:sym typeface="Inter"/>
              </a:rPr>
              <a:t>On the eve of Passover, 1943, planned deportation was discovered by Jewish resistance group (Jewish Combat Organization)</a:t>
            </a:r>
            <a:endParaRPr>
              <a:solidFill>
                <a:srgbClr val="231F20"/>
              </a:solidFill>
              <a:latin typeface="Inter"/>
              <a:ea typeface="Inter"/>
              <a:cs typeface="Inter"/>
              <a:sym typeface="Inter"/>
            </a:endParaRPr>
          </a:p>
          <a:p>
            <a:pPr indent="-317500" lvl="0" marL="457200" marR="0" rtl="0" algn="l">
              <a:lnSpc>
                <a:spcPct val="100000"/>
              </a:lnSpc>
              <a:spcBef>
                <a:spcPts val="0"/>
              </a:spcBef>
              <a:spcAft>
                <a:spcPts val="0"/>
              </a:spcAft>
              <a:buClr>
                <a:srgbClr val="231F20"/>
              </a:buClr>
              <a:buSzPts val="1400"/>
              <a:buFont typeface="Inter"/>
              <a:buChar char="●"/>
            </a:pPr>
            <a:r>
              <a:rPr lang="en">
                <a:solidFill>
                  <a:srgbClr val="231F20"/>
                </a:solidFill>
                <a:latin typeface="Inter"/>
                <a:ea typeface="Inter"/>
                <a:cs typeface="Inter"/>
                <a:sym typeface="Inter"/>
              </a:rPr>
              <a:t>Approximately 700 young Jewish fighters attacked the Germans, using guerilla warfare</a:t>
            </a:r>
            <a:endParaRPr>
              <a:solidFill>
                <a:srgbClr val="231F20"/>
              </a:solidFill>
              <a:latin typeface="Inter"/>
              <a:ea typeface="Inter"/>
              <a:cs typeface="Inter"/>
              <a:sym typeface="Inter"/>
            </a:endParaRPr>
          </a:p>
          <a:p>
            <a:pPr indent="-317500" lvl="0" marL="457200" marR="0" rtl="0" algn="l">
              <a:lnSpc>
                <a:spcPct val="100000"/>
              </a:lnSpc>
              <a:spcBef>
                <a:spcPts val="0"/>
              </a:spcBef>
              <a:spcAft>
                <a:spcPts val="0"/>
              </a:spcAft>
              <a:buClr>
                <a:srgbClr val="231F20"/>
              </a:buClr>
              <a:buSzPts val="1400"/>
              <a:buFont typeface="Inter"/>
              <a:buChar char="●"/>
            </a:pPr>
            <a:r>
              <a:rPr lang="en">
                <a:solidFill>
                  <a:srgbClr val="231F20"/>
                </a:solidFill>
                <a:latin typeface="Inter"/>
                <a:ea typeface="Inter"/>
                <a:cs typeface="Inter"/>
                <a:sym typeface="Inter"/>
              </a:rPr>
              <a:t>Held off the Germans for a month, but Germans won</a:t>
            </a:r>
            <a:endParaRPr>
              <a:solidFill>
                <a:srgbClr val="231F20"/>
              </a:solidFill>
              <a:latin typeface="Inter"/>
              <a:ea typeface="Inter"/>
              <a:cs typeface="Inter"/>
              <a:sym typeface="Inter"/>
            </a:endParaRPr>
          </a:p>
          <a:p>
            <a:pPr indent="-317500" lvl="0" marL="457200" marR="0" rtl="0" algn="l">
              <a:lnSpc>
                <a:spcPct val="100000"/>
              </a:lnSpc>
              <a:spcBef>
                <a:spcPts val="0"/>
              </a:spcBef>
              <a:spcAft>
                <a:spcPts val="0"/>
              </a:spcAft>
              <a:buClr>
                <a:srgbClr val="231F20"/>
              </a:buClr>
              <a:buSzPts val="1400"/>
              <a:buFont typeface="Inter"/>
              <a:buChar char="●"/>
            </a:pPr>
            <a:r>
              <a:rPr lang="en">
                <a:solidFill>
                  <a:srgbClr val="231F20"/>
                </a:solidFill>
                <a:latin typeface="Inter"/>
                <a:ea typeface="Inter"/>
                <a:cs typeface="Inter"/>
                <a:sym typeface="Inter"/>
              </a:rPr>
              <a:t>At least 7,000 Jews died fighting or hiding during the uprising</a:t>
            </a:r>
            <a:endParaRPr>
              <a:solidFill>
                <a:srgbClr val="231F20"/>
              </a:solidFill>
              <a:latin typeface="Inter"/>
              <a:ea typeface="Inter"/>
              <a:cs typeface="Inter"/>
              <a:sym typeface="Inter"/>
            </a:endParaRPr>
          </a:p>
          <a:p>
            <a:pPr indent="-317500" lvl="0" marL="457200" marR="0" rtl="0" algn="l">
              <a:lnSpc>
                <a:spcPct val="100000"/>
              </a:lnSpc>
              <a:spcBef>
                <a:spcPts val="0"/>
              </a:spcBef>
              <a:spcAft>
                <a:spcPts val="0"/>
              </a:spcAft>
              <a:buClr>
                <a:srgbClr val="231F20"/>
              </a:buClr>
              <a:buSzPts val="1400"/>
              <a:buFont typeface="Inter"/>
              <a:buChar char="●"/>
            </a:pPr>
            <a:r>
              <a:rPr lang="en">
                <a:solidFill>
                  <a:srgbClr val="231F20"/>
                </a:solidFill>
                <a:latin typeface="Inter"/>
                <a:ea typeface="Inter"/>
                <a:cs typeface="Inter"/>
                <a:sym typeface="Inter"/>
              </a:rPr>
              <a:t>7,000 were captured by the SS and police and sent to Treblinka to be murdered</a:t>
            </a:r>
            <a:endParaRPr>
              <a:solidFill>
                <a:srgbClr val="231F20"/>
              </a:solidFill>
              <a:latin typeface="Inter"/>
              <a:ea typeface="Inter"/>
              <a:cs typeface="Inter"/>
              <a:sym typeface="Inter"/>
            </a:endParaRPr>
          </a:p>
          <a:p>
            <a:pPr indent="-317500" lvl="0" marL="457200" marR="0" rtl="0" algn="l">
              <a:lnSpc>
                <a:spcPct val="100000"/>
              </a:lnSpc>
              <a:spcBef>
                <a:spcPts val="0"/>
              </a:spcBef>
              <a:spcAft>
                <a:spcPts val="0"/>
              </a:spcAft>
              <a:buClr>
                <a:srgbClr val="231F20"/>
              </a:buClr>
              <a:buSzPts val="1400"/>
              <a:buFont typeface="Inter"/>
              <a:buChar char="●"/>
            </a:pPr>
            <a:r>
              <a:rPr lang="en">
                <a:solidFill>
                  <a:srgbClr val="231F20"/>
                </a:solidFill>
                <a:latin typeface="Inter"/>
                <a:ea typeface="Inter"/>
                <a:cs typeface="Inter"/>
                <a:sym typeface="Inter"/>
              </a:rPr>
              <a:t>42,000 Jews deported from the ghetto and sent to camps</a:t>
            </a:r>
            <a:endParaRPr>
              <a:solidFill>
                <a:srgbClr val="231F20"/>
              </a:solidFill>
              <a:latin typeface="Inter"/>
              <a:ea typeface="Inter"/>
              <a:cs typeface="Inter"/>
              <a:sym typeface="Inter"/>
            </a:endParaRPr>
          </a:p>
          <a:p>
            <a:pPr indent="-317500" lvl="1" marL="914400" marR="0" rtl="0" algn="l">
              <a:lnSpc>
                <a:spcPct val="100000"/>
              </a:lnSpc>
              <a:spcBef>
                <a:spcPts val="0"/>
              </a:spcBef>
              <a:spcAft>
                <a:spcPts val="0"/>
              </a:spcAft>
              <a:buClr>
                <a:srgbClr val="231F20"/>
              </a:buClr>
              <a:buSzPts val="1400"/>
              <a:buFont typeface="Inter"/>
              <a:buChar char="○"/>
            </a:pPr>
            <a:r>
              <a:rPr lang="en">
                <a:solidFill>
                  <a:srgbClr val="231F20"/>
                </a:solidFill>
                <a:latin typeface="Inter"/>
                <a:ea typeface="Inter"/>
                <a:cs typeface="Inter"/>
                <a:sym typeface="Inter"/>
              </a:rPr>
              <a:t>Most of these individuals killed</a:t>
            </a:r>
            <a:endParaRPr>
              <a:solidFill>
                <a:srgbClr val="231F20"/>
              </a:solidFill>
              <a:latin typeface="Inter"/>
              <a:ea typeface="Inter"/>
              <a:cs typeface="Inter"/>
              <a:sym typeface="Inter"/>
            </a:endParaRPr>
          </a:p>
          <a:p>
            <a:pPr indent="-317500" lvl="0" marL="457200" marR="0" rtl="0" algn="l">
              <a:lnSpc>
                <a:spcPct val="100000"/>
              </a:lnSpc>
              <a:spcBef>
                <a:spcPts val="0"/>
              </a:spcBef>
              <a:spcAft>
                <a:spcPts val="0"/>
              </a:spcAft>
              <a:buClr>
                <a:srgbClr val="231F20"/>
              </a:buClr>
              <a:buSzPts val="1400"/>
              <a:buFont typeface="Inter"/>
              <a:buChar char="●"/>
            </a:pPr>
            <a:r>
              <a:rPr lang="en">
                <a:solidFill>
                  <a:srgbClr val="231F20"/>
                </a:solidFill>
                <a:latin typeface="Inter"/>
                <a:ea typeface="Inter"/>
                <a:cs typeface="Inter"/>
                <a:sym typeface="Inter"/>
              </a:rPr>
              <a:t>Warsaw ghetto liquidated </a:t>
            </a:r>
            <a:endParaRPr>
              <a:solidFill>
                <a:srgbClr val="231F20"/>
              </a:solidFill>
              <a:latin typeface="Inter"/>
              <a:ea typeface="Inter"/>
              <a:cs typeface="Inter"/>
              <a:sym typeface="Inter"/>
            </a:endParaRPr>
          </a:p>
        </p:txBody>
      </p:sp>
      <p:sp>
        <p:nvSpPr>
          <p:cNvPr id="447" name="Google Shape;447;p3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48" name="Google Shape;448;p39"/>
          <p:cNvGrpSpPr/>
          <p:nvPr/>
        </p:nvGrpSpPr>
        <p:grpSpPr>
          <a:xfrm>
            <a:off x="-127008" y="4615004"/>
            <a:ext cx="9398022" cy="468724"/>
            <a:chOff x="204" y="0"/>
            <a:chExt cx="25061391" cy="1249931"/>
          </a:xfrm>
        </p:grpSpPr>
        <p:grpSp>
          <p:nvGrpSpPr>
            <p:cNvPr id="449" name="Google Shape;449;p39"/>
            <p:cNvGrpSpPr/>
            <p:nvPr/>
          </p:nvGrpSpPr>
          <p:grpSpPr>
            <a:xfrm rot="5400000">
              <a:off x="12002369" y="-11663474"/>
              <a:ext cx="1249931" cy="24576878"/>
              <a:chOff x="0" y="-38100"/>
              <a:chExt cx="246900" cy="4854692"/>
            </a:xfrm>
          </p:grpSpPr>
          <p:sp>
            <p:nvSpPr>
              <p:cNvPr id="450" name="Google Shape;450;p3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51" name="Google Shape;451;p3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52" name="Google Shape;452;p3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53" name="Google Shape;453;p3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54" name="Google Shape;454;p3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55" name="Google Shape;455;p39"/>
          <p:cNvGrpSpPr/>
          <p:nvPr/>
        </p:nvGrpSpPr>
        <p:grpSpPr>
          <a:xfrm>
            <a:off x="7929578" y="-49020"/>
            <a:ext cx="781313" cy="885635"/>
            <a:chOff x="0" y="-130721"/>
            <a:chExt cx="2083500" cy="2361695"/>
          </a:xfrm>
        </p:grpSpPr>
        <p:grpSp>
          <p:nvGrpSpPr>
            <p:cNvPr id="456" name="Google Shape;456;p39"/>
            <p:cNvGrpSpPr/>
            <p:nvPr/>
          </p:nvGrpSpPr>
          <p:grpSpPr>
            <a:xfrm>
              <a:off x="75599" y="-130721"/>
              <a:ext cx="1932614" cy="2361695"/>
              <a:chOff x="0" y="-47625"/>
              <a:chExt cx="704100" cy="860425"/>
            </a:xfrm>
          </p:grpSpPr>
          <p:sp>
            <p:nvSpPr>
              <p:cNvPr id="457" name="Google Shape;457;p3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58" name="Google Shape;458;p3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59" name="Google Shape;459;p3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14</a:t>
              </a:r>
              <a:endParaRPr sz="700">
                <a:solidFill>
                  <a:schemeClr val="lt1"/>
                </a:solidFill>
              </a:endParaRPr>
            </a:p>
          </p:txBody>
        </p:sp>
      </p:grpSp>
      <p:sp>
        <p:nvSpPr>
          <p:cNvPr id="460" name="Google Shape;460;p3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61" name="Google Shape;461;p39"/>
          <p:cNvSpPr txBox="1"/>
          <p:nvPr/>
        </p:nvSpPr>
        <p:spPr>
          <a:xfrm>
            <a:off x="1276990" y="209550"/>
            <a:ext cx="6590100" cy="492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200">
                <a:solidFill>
                  <a:srgbClr val="231F20"/>
                </a:solidFill>
                <a:latin typeface="Halant"/>
                <a:ea typeface="Halant"/>
                <a:cs typeface="Halant"/>
                <a:sym typeface="Halant"/>
              </a:rPr>
              <a:t>WARSAW GHETTO UPRISING</a:t>
            </a:r>
            <a:endParaRPr sz="600"/>
          </a:p>
        </p:txBody>
      </p:sp>
      <p:sp>
        <p:nvSpPr>
          <p:cNvPr id="462" name="Google Shape;462;p39"/>
          <p:cNvSpPr txBox="1"/>
          <p:nvPr/>
        </p:nvSpPr>
        <p:spPr>
          <a:xfrm>
            <a:off x="5814104" y="3376375"/>
            <a:ext cx="3066300" cy="27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Unknown photographer, “Warsaw Ghetto Uprising,” May 1943. Public Domain</a:t>
            </a:r>
            <a:endParaRPr sz="1200">
              <a:solidFill>
                <a:schemeClr val="dk1"/>
              </a:solidFill>
              <a:latin typeface="Inter"/>
              <a:ea typeface="Inter"/>
              <a:cs typeface="Inter"/>
              <a:sym typeface="Inter"/>
            </a:endParaRPr>
          </a:p>
        </p:txBody>
      </p:sp>
      <p:pic>
        <p:nvPicPr>
          <p:cNvPr id="463" name="Google Shape;463;p39"/>
          <p:cNvPicPr preferRelativeResize="0"/>
          <p:nvPr/>
        </p:nvPicPr>
        <p:blipFill>
          <a:blip r:embed="rId4">
            <a:alphaModFix/>
          </a:blip>
          <a:stretch>
            <a:fillRect/>
          </a:stretch>
        </p:blipFill>
        <p:spPr>
          <a:xfrm>
            <a:off x="5606325" y="912299"/>
            <a:ext cx="3273939" cy="232450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40"/>
          <p:cNvSpPr txBox="1"/>
          <p:nvPr/>
        </p:nvSpPr>
        <p:spPr>
          <a:xfrm>
            <a:off x="930200" y="1014425"/>
            <a:ext cx="7283700" cy="3201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2600">
                <a:solidFill>
                  <a:srgbClr val="231F20"/>
                </a:solidFill>
                <a:latin typeface="Halant"/>
                <a:ea typeface="Halant"/>
                <a:cs typeface="Halant"/>
                <a:sym typeface="Halant"/>
              </a:rPr>
              <a:t>“Let us not go like sheep to the slaughter!</a:t>
            </a:r>
            <a:endParaRPr b="1" sz="26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2600">
                <a:solidFill>
                  <a:srgbClr val="231F20"/>
                </a:solidFill>
                <a:latin typeface="Halant"/>
                <a:ea typeface="Halant"/>
                <a:cs typeface="Halant"/>
                <a:sym typeface="Halant"/>
              </a:rPr>
              <a:t>It’s true, we are weak and defenseless, but the only response to the enemy is resistance!</a:t>
            </a:r>
            <a:endParaRPr b="1" sz="26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2600">
                <a:solidFill>
                  <a:srgbClr val="231F20"/>
                </a:solidFill>
                <a:latin typeface="Halant"/>
                <a:ea typeface="Halant"/>
                <a:cs typeface="Halant"/>
                <a:sym typeface="Halant"/>
              </a:rPr>
              <a:t>Brothers! It is better to die as free fighters than to live at the mercy of murderers.</a:t>
            </a:r>
            <a:endParaRPr b="1" sz="26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2600">
                <a:solidFill>
                  <a:srgbClr val="231F20"/>
                </a:solidFill>
                <a:latin typeface="Halant"/>
                <a:ea typeface="Halant"/>
                <a:cs typeface="Halant"/>
                <a:sym typeface="Halant"/>
              </a:rPr>
              <a:t>Resist! To our last breath.”</a:t>
            </a:r>
            <a:endParaRPr b="1" sz="26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2600">
                <a:solidFill>
                  <a:srgbClr val="231F20"/>
                </a:solidFill>
                <a:latin typeface="Halant"/>
                <a:ea typeface="Halant"/>
                <a:cs typeface="Halant"/>
                <a:sym typeface="Halant"/>
              </a:rPr>
              <a:t>-Abba Kovnor, leader of an armed resistance group near Vilna, Poland, December, 1941</a:t>
            </a:r>
            <a:endParaRPr b="1" sz="2600">
              <a:solidFill>
                <a:srgbClr val="231F20"/>
              </a:solidFill>
              <a:latin typeface="Halant"/>
              <a:ea typeface="Halant"/>
              <a:cs typeface="Halant"/>
              <a:sym typeface="Halant"/>
            </a:endParaRPr>
          </a:p>
        </p:txBody>
      </p:sp>
      <p:sp>
        <p:nvSpPr>
          <p:cNvPr id="469" name="Google Shape;469;p4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70" name="Google Shape;470;p40"/>
          <p:cNvGrpSpPr/>
          <p:nvPr/>
        </p:nvGrpSpPr>
        <p:grpSpPr>
          <a:xfrm>
            <a:off x="-127008" y="4615004"/>
            <a:ext cx="9398022" cy="468724"/>
            <a:chOff x="204" y="0"/>
            <a:chExt cx="25061391" cy="1249931"/>
          </a:xfrm>
        </p:grpSpPr>
        <p:grpSp>
          <p:nvGrpSpPr>
            <p:cNvPr id="471" name="Google Shape;471;p40"/>
            <p:cNvGrpSpPr/>
            <p:nvPr/>
          </p:nvGrpSpPr>
          <p:grpSpPr>
            <a:xfrm rot="5400000">
              <a:off x="12002369" y="-11663474"/>
              <a:ext cx="1249931" cy="24576878"/>
              <a:chOff x="0" y="-38100"/>
              <a:chExt cx="246900" cy="4854692"/>
            </a:xfrm>
          </p:grpSpPr>
          <p:sp>
            <p:nvSpPr>
              <p:cNvPr id="472" name="Google Shape;472;p4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73" name="Google Shape;473;p4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74" name="Google Shape;474;p4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75" name="Google Shape;475;p4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76" name="Google Shape;476;p4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77" name="Google Shape;477;p40"/>
          <p:cNvGrpSpPr/>
          <p:nvPr/>
        </p:nvGrpSpPr>
        <p:grpSpPr>
          <a:xfrm>
            <a:off x="7929578" y="-49020"/>
            <a:ext cx="781313" cy="885635"/>
            <a:chOff x="0" y="-130721"/>
            <a:chExt cx="2083500" cy="2361695"/>
          </a:xfrm>
        </p:grpSpPr>
        <p:grpSp>
          <p:nvGrpSpPr>
            <p:cNvPr id="478" name="Google Shape;478;p40"/>
            <p:cNvGrpSpPr/>
            <p:nvPr/>
          </p:nvGrpSpPr>
          <p:grpSpPr>
            <a:xfrm>
              <a:off x="75599" y="-130721"/>
              <a:ext cx="1932614" cy="2361695"/>
              <a:chOff x="0" y="-47625"/>
              <a:chExt cx="704100" cy="860425"/>
            </a:xfrm>
          </p:grpSpPr>
          <p:sp>
            <p:nvSpPr>
              <p:cNvPr id="479" name="Google Shape;479;p4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80" name="Google Shape;480;p4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81" name="Google Shape;481;p4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15</a:t>
              </a:r>
              <a:endParaRPr sz="700">
                <a:solidFill>
                  <a:schemeClr val="lt1"/>
                </a:solidFill>
              </a:endParaRPr>
            </a:p>
          </p:txBody>
        </p:sp>
      </p:grpSp>
      <p:sp>
        <p:nvSpPr>
          <p:cNvPr id="482" name="Google Shape;482;p4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83" name="Google Shape;483;p40"/>
          <p:cNvSpPr txBox="1"/>
          <p:nvPr/>
        </p:nvSpPr>
        <p:spPr>
          <a:xfrm>
            <a:off x="1276990" y="209550"/>
            <a:ext cx="6590100" cy="492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200">
                <a:solidFill>
                  <a:srgbClr val="231F20"/>
                </a:solidFill>
                <a:latin typeface="Halant"/>
                <a:ea typeface="Halant"/>
                <a:cs typeface="Halant"/>
                <a:sym typeface="Halant"/>
              </a:rPr>
              <a:t>RESISTANCE</a:t>
            </a:r>
            <a:endParaRPr sz="32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41"/>
          <p:cNvSpPr/>
          <p:nvPr/>
        </p:nvSpPr>
        <p:spPr>
          <a:xfrm>
            <a:off x="-1310350" y="-4007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89" name="Google Shape;489;p41"/>
          <p:cNvSpPr txBox="1"/>
          <p:nvPr/>
        </p:nvSpPr>
        <p:spPr>
          <a:xfrm>
            <a:off x="1202228" y="595150"/>
            <a:ext cx="6590100" cy="523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400">
                <a:solidFill>
                  <a:srgbClr val="231F20"/>
                </a:solidFill>
                <a:latin typeface="Halant"/>
                <a:ea typeface="Halant"/>
                <a:cs typeface="Halant"/>
                <a:sym typeface="Halant"/>
              </a:rPr>
              <a:t>SECONDARY SOURCE ANALYSIS</a:t>
            </a:r>
            <a:endParaRPr sz="3400"/>
          </a:p>
        </p:txBody>
      </p:sp>
      <p:sp>
        <p:nvSpPr>
          <p:cNvPr id="490" name="Google Shape;490;p41"/>
          <p:cNvSpPr txBox="1"/>
          <p:nvPr/>
        </p:nvSpPr>
        <p:spPr>
          <a:xfrm>
            <a:off x="604837" y="1600388"/>
            <a:ext cx="5256000" cy="2252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rPr b="1" lang="en" sz="2300">
                <a:solidFill>
                  <a:schemeClr val="dk1"/>
                </a:solidFill>
                <a:latin typeface="Inter"/>
                <a:ea typeface="Inter"/>
                <a:cs typeface="Inter"/>
                <a:sym typeface="Inter"/>
              </a:rPr>
              <a:t>Directions: </a:t>
            </a:r>
            <a:r>
              <a:rPr lang="en" sz="2300">
                <a:solidFill>
                  <a:schemeClr val="dk1"/>
                </a:solidFill>
                <a:latin typeface="Inter"/>
                <a:ea typeface="Inter"/>
                <a:cs typeface="Inter"/>
                <a:sym typeface="Inter"/>
              </a:rPr>
              <a:t>Read the assigned reading with your partner, and complete the Evaluating Arguments Graphic Organizer.</a:t>
            </a:r>
            <a:endParaRPr sz="2300">
              <a:solidFill>
                <a:schemeClr val="dk1"/>
              </a:solidFill>
              <a:latin typeface="Inter"/>
              <a:ea typeface="Inter"/>
              <a:cs typeface="Inter"/>
              <a:sym typeface="Inter"/>
            </a:endParaRPr>
          </a:p>
          <a:p>
            <a:pPr indent="0" lvl="0" marL="0" rtl="0" algn="l">
              <a:spcBef>
                <a:spcPts val="500"/>
              </a:spcBef>
              <a:spcAft>
                <a:spcPts val="0"/>
              </a:spcAft>
              <a:buSzPts val="600"/>
              <a:buNone/>
            </a:pPr>
            <a:r>
              <a:t/>
            </a:r>
            <a:endParaRPr sz="2300">
              <a:solidFill>
                <a:schemeClr val="dk1"/>
              </a:solidFill>
              <a:latin typeface="Inter"/>
              <a:ea typeface="Inter"/>
              <a:cs typeface="Inter"/>
              <a:sym typeface="Inter"/>
            </a:endParaRPr>
          </a:p>
          <a:p>
            <a:pPr indent="0" lvl="0" marL="0" rtl="0" algn="l">
              <a:spcBef>
                <a:spcPts val="500"/>
              </a:spcBef>
              <a:spcAft>
                <a:spcPts val="500"/>
              </a:spcAft>
              <a:buSzPts val="600"/>
              <a:buNone/>
            </a:pPr>
            <a:r>
              <a:t/>
            </a:r>
            <a:endParaRPr sz="2300">
              <a:solidFill>
                <a:schemeClr val="dk1"/>
              </a:solidFill>
              <a:latin typeface="Inter"/>
              <a:ea typeface="Inter"/>
              <a:cs typeface="Inter"/>
              <a:sym typeface="Inter"/>
            </a:endParaRPr>
          </a:p>
        </p:txBody>
      </p:sp>
      <p:grpSp>
        <p:nvGrpSpPr>
          <p:cNvPr id="491" name="Google Shape;491;p41"/>
          <p:cNvGrpSpPr/>
          <p:nvPr/>
        </p:nvGrpSpPr>
        <p:grpSpPr>
          <a:xfrm>
            <a:off x="-127008" y="4615004"/>
            <a:ext cx="9398022" cy="468724"/>
            <a:chOff x="204" y="0"/>
            <a:chExt cx="25061391" cy="1249931"/>
          </a:xfrm>
        </p:grpSpPr>
        <p:grpSp>
          <p:nvGrpSpPr>
            <p:cNvPr id="492" name="Google Shape;492;p41"/>
            <p:cNvGrpSpPr/>
            <p:nvPr/>
          </p:nvGrpSpPr>
          <p:grpSpPr>
            <a:xfrm rot="5400000">
              <a:off x="12002369" y="-11663474"/>
              <a:ext cx="1249931" cy="24576878"/>
              <a:chOff x="0" y="-38100"/>
              <a:chExt cx="246900" cy="4854692"/>
            </a:xfrm>
          </p:grpSpPr>
          <p:sp>
            <p:nvSpPr>
              <p:cNvPr id="493" name="Google Shape;493;p4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94" name="Google Shape;494;p4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95" name="Google Shape;495;p4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96" name="Google Shape;496;p4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97" name="Google Shape;497;p4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98" name="Google Shape;498;p41"/>
          <p:cNvGrpSpPr/>
          <p:nvPr/>
        </p:nvGrpSpPr>
        <p:grpSpPr>
          <a:xfrm>
            <a:off x="7929578" y="-49020"/>
            <a:ext cx="781313" cy="885635"/>
            <a:chOff x="0" y="-130721"/>
            <a:chExt cx="2083500" cy="2361695"/>
          </a:xfrm>
        </p:grpSpPr>
        <p:grpSp>
          <p:nvGrpSpPr>
            <p:cNvPr id="499" name="Google Shape;499;p41"/>
            <p:cNvGrpSpPr/>
            <p:nvPr/>
          </p:nvGrpSpPr>
          <p:grpSpPr>
            <a:xfrm>
              <a:off x="75599" y="-130721"/>
              <a:ext cx="1932614" cy="2361695"/>
              <a:chOff x="0" y="-47625"/>
              <a:chExt cx="704100" cy="860425"/>
            </a:xfrm>
          </p:grpSpPr>
          <p:sp>
            <p:nvSpPr>
              <p:cNvPr id="500" name="Google Shape;500;p4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01" name="Google Shape;501;p4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502" name="Google Shape;502;p4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16</a:t>
              </a:r>
              <a:endParaRPr sz="700"/>
            </a:p>
          </p:txBody>
        </p:sp>
      </p:grpSp>
      <p:sp>
        <p:nvSpPr>
          <p:cNvPr id="503" name="Google Shape;503;p41"/>
          <p:cNvSpPr/>
          <p:nvPr/>
        </p:nvSpPr>
        <p:spPr>
          <a:xfrm>
            <a:off x="6800850" y="3071030"/>
            <a:ext cx="3657600" cy="1238891"/>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504" name="Google Shape;504;p41"/>
          <p:cNvPicPr preferRelativeResize="0"/>
          <p:nvPr/>
        </p:nvPicPr>
        <p:blipFill>
          <a:blip r:embed="rId4">
            <a:alphaModFix/>
          </a:blip>
          <a:stretch>
            <a:fillRect/>
          </a:stretch>
        </p:blipFill>
        <p:spPr>
          <a:xfrm>
            <a:off x="6032350" y="1152100"/>
            <a:ext cx="2566300" cy="3321125"/>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42"/>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510" name="Google Shape;510;p42"/>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CLASS DISCUSSION</a:t>
            </a:r>
            <a:endParaRPr sz="700"/>
          </a:p>
        </p:txBody>
      </p:sp>
      <p:grpSp>
        <p:nvGrpSpPr>
          <p:cNvPr id="511" name="Google Shape;511;p42"/>
          <p:cNvGrpSpPr/>
          <p:nvPr/>
        </p:nvGrpSpPr>
        <p:grpSpPr>
          <a:xfrm>
            <a:off x="7929578" y="-49020"/>
            <a:ext cx="781313" cy="885635"/>
            <a:chOff x="0" y="-130721"/>
            <a:chExt cx="2083500" cy="2361695"/>
          </a:xfrm>
        </p:grpSpPr>
        <p:grpSp>
          <p:nvGrpSpPr>
            <p:cNvPr id="512" name="Google Shape;512;p42"/>
            <p:cNvGrpSpPr/>
            <p:nvPr/>
          </p:nvGrpSpPr>
          <p:grpSpPr>
            <a:xfrm>
              <a:off x="75599" y="-130721"/>
              <a:ext cx="1932614" cy="2361695"/>
              <a:chOff x="0" y="-47625"/>
              <a:chExt cx="704100" cy="860425"/>
            </a:xfrm>
          </p:grpSpPr>
          <p:sp>
            <p:nvSpPr>
              <p:cNvPr id="513" name="Google Shape;513;p4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14" name="Google Shape;514;p4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15" name="Google Shape;515;p4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17</a:t>
              </a:r>
              <a:endParaRPr sz="700">
                <a:solidFill>
                  <a:schemeClr val="dk1"/>
                </a:solidFill>
              </a:endParaRPr>
            </a:p>
          </p:txBody>
        </p:sp>
      </p:grpSp>
      <p:sp>
        <p:nvSpPr>
          <p:cNvPr id="516" name="Google Shape;516;p42"/>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517" name="Google Shape;517;p42"/>
          <p:cNvSpPr txBox="1"/>
          <p:nvPr/>
        </p:nvSpPr>
        <p:spPr>
          <a:xfrm>
            <a:off x="376226" y="1371800"/>
            <a:ext cx="4703700" cy="29091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AutoNum type="arabicPeriod"/>
            </a:pPr>
            <a:r>
              <a:rPr lang="en" sz="2100">
                <a:solidFill>
                  <a:srgbClr val="231F20"/>
                </a:solidFill>
                <a:latin typeface="Inter"/>
                <a:ea typeface="Inter"/>
                <a:cs typeface="Inter"/>
                <a:sym typeface="Inter"/>
              </a:rPr>
              <a:t>What was the main argument of the source you read?</a:t>
            </a:r>
            <a:endParaRPr sz="210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rPr lang="en" sz="2100">
                <a:solidFill>
                  <a:srgbClr val="231F20"/>
                </a:solidFill>
                <a:latin typeface="Inter"/>
                <a:ea typeface="Inter"/>
                <a:cs typeface="Inter"/>
                <a:sym typeface="Inter"/>
              </a:rPr>
              <a:t> </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AutoNum type="arabicPeriod"/>
            </a:pPr>
            <a:r>
              <a:rPr lang="en" sz="2100">
                <a:solidFill>
                  <a:srgbClr val="231F20"/>
                </a:solidFill>
                <a:latin typeface="Inter"/>
                <a:ea typeface="Inter"/>
                <a:cs typeface="Inter"/>
                <a:sym typeface="Inter"/>
              </a:rPr>
              <a:t>What evidence was most interesting to you?</a:t>
            </a:r>
            <a:endParaRPr sz="210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AutoNum type="arabicPeriod"/>
            </a:pPr>
            <a:r>
              <a:rPr lang="en" sz="2100">
                <a:solidFill>
                  <a:srgbClr val="231F20"/>
                </a:solidFill>
                <a:latin typeface="Inter"/>
                <a:ea typeface="Inter"/>
                <a:cs typeface="Inter"/>
                <a:sym typeface="Inter"/>
              </a:rPr>
              <a:t>How does this source help to understand how ordinary people enabled the Holocaust?</a:t>
            </a:r>
            <a:endParaRPr sz="2100">
              <a:solidFill>
                <a:srgbClr val="231F20"/>
              </a:solidFill>
              <a:latin typeface="Inter"/>
              <a:ea typeface="Inter"/>
              <a:cs typeface="Inter"/>
              <a:sym typeface="Inter"/>
            </a:endParaRPr>
          </a:p>
        </p:txBody>
      </p:sp>
      <p:grpSp>
        <p:nvGrpSpPr>
          <p:cNvPr id="518" name="Google Shape;518;p42"/>
          <p:cNvGrpSpPr/>
          <p:nvPr/>
        </p:nvGrpSpPr>
        <p:grpSpPr>
          <a:xfrm>
            <a:off x="-127008" y="4615004"/>
            <a:ext cx="9398022" cy="468724"/>
            <a:chOff x="204" y="0"/>
            <a:chExt cx="25061391" cy="1249931"/>
          </a:xfrm>
        </p:grpSpPr>
        <p:grpSp>
          <p:nvGrpSpPr>
            <p:cNvPr id="519" name="Google Shape;519;p42"/>
            <p:cNvGrpSpPr/>
            <p:nvPr/>
          </p:nvGrpSpPr>
          <p:grpSpPr>
            <a:xfrm rot="5400000">
              <a:off x="12002369" y="-11663474"/>
              <a:ext cx="1249931" cy="24576878"/>
              <a:chOff x="0" y="-38100"/>
              <a:chExt cx="246900" cy="4854692"/>
            </a:xfrm>
          </p:grpSpPr>
          <p:sp>
            <p:nvSpPr>
              <p:cNvPr id="520" name="Google Shape;520;p4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21" name="Google Shape;521;p4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22" name="Google Shape;522;p4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23" name="Google Shape;523;p4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24" name="Google Shape;524;p4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525" name="Google Shape;525;p42"/>
          <p:cNvGrpSpPr/>
          <p:nvPr/>
        </p:nvGrpSpPr>
        <p:grpSpPr>
          <a:xfrm>
            <a:off x="5417846" y="1146257"/>
            <a:ext cx="2944583" cy="2296282"/>
            <a:chOff x="5376825" y="1512437"/>
            <a:chExt cx="3094350" cy="2481394"/>
          </a:xfrm>
        </p:grpSpPr>
        <p:sp>
          <p:nvSpPr>
            <p:cNvPr id="526" name="Google Shape;526;p42"/>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27" name="Google Shape;527;p42"/>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28" name="Google Shape;528;p42"/>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29" name="Google Shape;529;p42"/>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0" name="Google Shape;530;p42"/>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1" name="Google Shape;531;p42"/>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2" name="Google Shape;532;p42"/>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pic>
          <p:nvPicPr>
            <p:cNvPr id="533" name="Google Shape;533;p42"/>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534" name="Google Shape;534;p42"/>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43"/>
          <p:cNvSpPr/>
          <p:nvPr/>
        </p:nvSpPr>
        <p:spPr>
          <a:xfrm>
            <a:off x="-1310350" y="-4007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540" name="Google Shape;540;p43"/>
          <p:cNvSpPr txBox="1"/>
          <p:nvPr/>
        </p:nvSpPr>
        <p:spPr>
          <a:xfrm>
            <a:off x="1202228" y="290350"/>
            <a:ext cx="6590100" cy="1015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300">
                <a:solidFill>
                  <a:srgbClr val="231F20"/>
                </a:solidFill>
                <a:latin typeface="Halant"/>
                <a:ea typeface="Halant"/>
                <a:cs typeface="Halant"/>
                <a:sym typeface="Halant"/>
              </a:rPr>
              <a:t>HANNIE SCHAFT &amp; THE OVERSTEEGEN SISTERS</a:t>
            </a:r>
            <a:endParaRPr sz="3300"/>
          </a:p>
        </p:txBody>
      </p:sp>
      <p:sp>
        <p:nvSpPr>
          <p:cNvPr id="541" name="Google Shape;541;p43"/>
          <p:cNvSpPr txBox="1"/>
          <p:nvPr/>
        </p:nvSpPr>
        <p:spPr>
          <a:xfrm>
            <a:off x="604827" y="1600400"/>
            <a:ext cx="4446900" cy="1898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rPr b="1" lang="en" sz="2300">
                <a:solidFill>
                  <a:schemeClr val="dk1"/>
                </a:solidFill>
                <a:latin typeface="Inter"/>
                <a:ea typeface="Inter"/>
                <a:cs typeface="Inter"/>
                <a:sym typeface="Inter"/>
              </a:rPr>
              <a:t>Directions: </a:t>
            </a:r>
            <a:r>
              <a:rPr lang="en" sz="2300">
                <a:solidFill>
                  <a:schemeClr val="dk1"/>
                </a:solidFill>
                <a:latin typeface="Inter"/>
                <a:ea typeface="Inter"/>
                <a:cs typeface="Inter"/>
                <a:sym typeface="Inter"/>
              </a:rPr>
              <a:t>Read the assigned reading with your partner, and answer the questions.</a:t>
            </a:r>
            <a:endParaRPr sz="2300">
              <a:solidFill>
                <a:schemeClr val="dk1"/>
              </a:solidFill>
              <a:latin typeface="Inter"/>
              <a:ea typeface="Inter"/>
              <a:cs typeface="Inter"/>
              <a:sym typeface="Inter"/>
            </a:endParaRPr>
          </a:p>
          <a:p>
            <a:pPr indent="0" lvl="0" marL="0" rtl="0" algn="l">
              <a:spcBef>
                <a:spcPts val="500"/>
              </a:spcBef>
              <a:spcAft>
                <a:spcPts val="0"/>
              </a:spcAft>
              <a:buSzPts val="600"/>
              <a:buNone/>
            </a:pPr>
            <a:r>
              <a:t/>
            </a:r>
            <a:endParaRPr sz="2300">
              <a:solidFill>
                <a:schemeClr val="dk1"/>
              </a:solidFill>
              <a:latin typeface="Inter"/>
              <a:ea typeface="Inter"/>
              <a:cs typeface="Inter"/>
              <a:sym typeface="Inter"/>
            </a:endParaRPr>
          </a:p>
          <a:p>
            <a:pPr indent="0" lvl="0" marL="0" rtl="0" algn="l">
              <a:spcBef>
                <a:spcPts val="500"/>
              </a:spcBef>
              <a:spcAft>
                <a:spcPts val="500"/>
              </a:spcAft>
              <a:buSzPts val="600"/>
              <a:buNone/>
            </a:pPr>
            <a:r>
              <a:t/>
            </a:r>
            <a:endParaRPr sz="2300">
              <a:solidFill>
                <a:schemeClr val="dk1"/>
              </a:solidFill>
              <a:latin typeface="Inter"/>
              <a:ea typeface="Inter"/>
              <a:cs typeface="Inter"/>
              <a:sym typeface="Inter"/>
            </a:endParaRPr>
          </a:p>
        </p:txBody>
      </p:sp>
      <p:grpSp>
        <p:nvGrpSpPr>
          <p:cNvPr id="542" name="Google Shape;542;p43"/>
          <p:cNvGrpSpPr/>
          <p:nvPr/>
        </p:nvGrpSpPr>
        <p:grpSpPr>
          <a:xfrm>
            <a:off x="-127008" y="4615004"/>
            <a:ext cx="9398022" cy="468724"/>
            <a:chOff x="204" y="0"/>
            <a:chExt cx="25061391" cy="1249931"/>
          </a:xfrm>
        </p:grpSpPr>
        <p:grpSp>
          <p:nvGrpSpPr>
            <p:cNvPr id="543" name="Google Shape;543;p43"/>
            <p:cNvGrpSpPr/>
            <p:nvPr/>
          </p:nvGrpSpPr>
          <p:grpSpPr>
            <a:xfrm rot="5400000">
              <a:off x="12002369" y="-11663474"/>
              <a:ext cx="1249931" cy="24576878"/>
              <a:chOff x="0" y="-38100"/>
              <a:chExt cx="246900" cy="4854692"/>
            </a:xfrm>
          </p:grpSpPr>
          <p:sp>
            <p:nvSpPr>
              <p:cNvPr id="544" name="Google Shape;544;p4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45" name="Google Shape;545;p4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46" name="Google Shape;546;p4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47" name="Google Shape;547;p4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48" name="Google Shape;548;p4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549" name="Google Shape;549;p43"/>
          <p:cNvGrpSpPr/>
          <p:nvPr/>
        </p:nvGrpSpPr>
        <p:grpSpPr>
          <a:xfrm>
            <a:off x="7929578" y="-49020"/>
            <a:ext cx="781313" cy="885635"/>
            <a:chOff x="0" y="-130721"/>
            <a:chExt cx="2083500" cy="2361695"/>
          </a:xfrm>
        </p:grpSpPr>
        <p:grpSp>
          <p:nvGrpSpPr>
            <p:cNvPr id="550" name="Google Shape;550;p43"/>
            <p:cNvGrpSpPr/>
            <p:nvPr/>
          </p:nvGrpSpPr>
          <p:grpSpPr>
            <a:xfrm>
              <a:off x="75599" y="-130721"/>
              <a:ext cx="1932614" cy="2361695"/>
              <a:chOff x="0" y="-47625"/>
              <a:chExt cx="704100" cy="860425"/>
            </a:xfrm>
          </p:grpSpPr>
          <p:sp>
            <p:nvSpPr>
              <p:cNvPr id="551" name="Google Shape;551;p4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52" name="Google Shape;552;p4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553" name="Google Shape;553;p4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18</a:t>
              </a:r>
              <a:endParaRPr sz="700"/>
            </a:p>
          </p:txBody>
        </p:sp>
      </p:grpSp>
      <p:sp>
        <p:nvSpPr>
          <p:cNvPr id="554" name="Google Shape;554;p43"/>
          <p:cNvSpPr/>
          <p:nvPr/>
        </p:nvSpPr>
        <p:spPr>
          <a:xfrm>
            <a:off x="6800850" y="3071030"/>
            <a:ext cx="3657600" cy="1238891"/>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555" name="Google Shape;555;p43"/>
          <p:cNvPicPr preferRelativeResize="0"/>
          <p:nvPr/>
        </p:nvPicPr>
        <p:blipFill rotWithShape="1">
          <a:blip r:embed="rId4">
            <a:alphaModFix/>
          </a:blip>
          <a:srcRect b="0" l="24268" r="24391" t="0"/>
          <a:stretch/>
        </p:blipFill>
        <p:spPr>
          <a:xfrm>
            <a:off x="5803164" y="1306138"/>
            <a:ext cx="2416860" cy="3137589"/>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6"/>
          <p:cNvSpPr txBox="1"/>
          <p:nvPr/>
        </p:nvSpPr>
        <p:spPr>
          <a:xfrm>
            <a:off x="895670" y="1981390"/>
            <a:ext cx="73527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 sz="2500">
                <a:solidFill>
                  <a:schemeClr val="dk1"/>
                </a:solidFill>
                <a:latin typeface="Inter"/>
                <a:ea typeface="Inter"/>
                <a:cs typeface="Inter"/>
                <a:sym typeface="Inter"/>
              </a:rPr>
              <a:t>What factors shaped people’s decisions to collaborate with or resist Nazi oppression?</a:t>
            </a:r>
            <a:endParaRPr i="1" sz="2500">
              <a:solidFill>
                <a:srgbClr val="231F20"/>
              </a:solidFill>
              <a:latin typeface="Inter"/>
              <a:ea typeface="Inter"/>
              <a:cs typeface="Inter"/>
              <a:sym typeface="Inter"/>
            </a:endParaRPr>
          </a:p>
        </p:txBody>
      </p:sp>
      <p:sp>
        <p:nvSpPr>
          <p:cNvPr id="151" name="Google Shape;151;p2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2" name="Google Shape;152;p26"/>
          <p:cNvGrpSpPr/>
          <p:nvPr/>
        </p:nvGrpSpPr>
        <p:grpSpPr>
          <a:xfrm>
            <a:off x="-127008" y="4615004"/>
            <a:ext cx="9398022" cy="468724"/>
            <a:chOff x="204" y="0"/>
            <a:chExt cx="25061391" cy="1249931"/>
          </a:xfrm>
        </p:grpSpPr>
        <p:grpSp>
          <p:nvGrpSpPr>
            <p:cNvPr id="153" name="Google Shape;153;p26"/>
            <p:cNvGrpSpPr/>
            <p:nvPr/>
          </p:nvGrpSpPr>
          <p:grpSpPr>
            <a:xfrm rot="5400000">
              <a:off x="12002369" y="-11663474"/>
              <a:ext cx="1249931" cy="24576878"/>
              <a:chOff x="0" y="-38100"/>
              <a:chExt cx="246900" cy="4854692"/>
            </a:xfrm>
          </p:grpSpPr>
          <p:sp>
            <p:nvSpPr>
              <p:cNvPr id="154" name="Google Shape;154;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5" name="Google Shape;155;p2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6" name="Google Shape;156;p2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57" name="Google Shape;157;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8" name="Google Shape;158;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59" name="Google Shape;159;p26"/>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60" name="Google Shape;160;p26"/>
          <p:cNvGrpSpPr/>
          <p:nvPr/>
        </p:nvGrpSpPr>
        <p:grpSpPr>
          <a:xfrm>
            <a:off x="7929578" y="-49020"/>
            <a:ext cx="781313" cy="885635"/>
            <a:chOff x="0" y="-130721"/>
            <a:chExt cx="2083500" cy="2361695"/>
          </a:xfrm>
        </p:grpSpPr>
        <p:grpSp>
          <p:nvGrpSpPr>
            <p:cNvPr id="161" name="Google Shape;161;p26"/>
            <p:cNvGrpSpPr/>
            <p:nvPr/>
          </p:nvGrpSpPr>
          <p:grpSpPr>
            <a:xfrm>
              <a:off x="75599" y="-130721"/>
              <a:ext cx="1932614" cy="2361695"/>
              <a:chOff x="0" y="-47625"/>
              <a:chExt cx="704100" cy="860425"/>
            </a:xfrm>
          </p:grpSpPr>
          <p:sp>
            <p:nvSpPr>
              <p:cNvPr id="162" name="Google Shape;162;p2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3" name="Google Shape;163;p2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4" name="Google Shape;164;p2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165" name="Google Shape;165;p2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 name="Shape 559"/>
        <p:cNvGrpSpPr/>
        <p:nvPr/>
      </p:nvGrpSpPr>
      <p:grpSpPr>
        <a:xfrm>
          <a:off x="0" y="0"/>
          <a:ext cx="0" cy="0"/>
          <a:chOff x="0" y="0"/>
          <a:chExt cx="0" cy="0"/>
        </a:xfrm>
      </p:grpSpPr>
      <p:sp>
        <p:nvSpPr>
          <p:cNvPr id="560" name="Google Shape;560;p44"/>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561" name="Google Shape;561;p44"/>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CLASS DISCUSSION</a:t>
            </a:r>
            <a:endParaRPr sz="700"/>
          </a:p>
        </p:txBody>
      </p:sp>
      <p:grpSp>
        <p:nvGrpSpPr>
          <p:cNvPr id="562" name="Google Shape;562;p44"/>
          <p:cNvGrpSpPr/>
          <p:nvPr/>
        </p:nvGrpSpPr>
        <p:grpSpPr>
          <a:xfrm>
            <a:off x="7929578" y="-49020"/>
            <a:ext cx="781313" cy="885635"/>
            <a:chOff x="0" y="-130721"/>
            <a:chExt cx="2083500" cy="2361695"/>
          </a:xfrm>
        </p:grpSpPr>
        <p:grpSp>
          <p:nvGrpSpPr>
            <p:cNvPr id="563" name="Google Shape;563;p44"/>
            <p:cNvGrpSpPr/>
            <p:nvPr/>
          </p:nvGrpSpPr>
          <p:grpSpPr>
            <a:xfrm>
              <a:off x="75599" y="-130721"/>
              <a:ext cx="1932614" cy="2361695"/>
              <a:chOff x="0" y="-47625"/>
              <a:chExt cx="704100" cy="860425"/>
            </a:xfrm>
          </p:grpSpPr>
          <p:sp>
            <p:nvSpPr>
              <p:cNvPr id="564" name="Google Shape;564;p4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65" name="Google Shape;565;p4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66" name="Google Shape;566;p4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19</a:t>
              </a:r>
              <a:endParaRPr sz="700">
                <a:solidFill>
                  <a:schemeClr val="dk1"/>
                </a:solidFill>
              </a:endParaRPr>
            </a:p>
          </p:txBody>
        </p:sp>
      </p:grpSp>
      <p:sp>
        <p:nvSpPr>
          <p:cNvPr id="567" name="Google Shape;567;p44"/>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568" name="Google Shape;568;p44"/>
          <p:cNvSpPr txBox="1"/>
          <p:nvPr/>
        </p:nvSpPr>
        <p:spPr>
          <a:xfrm>
            <a:off x="604826" y="1448000"/>
            <a:ext cx="4703700" cy="19395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AutoNum type="arabicPeriod"/>
            </a:pPr>
            <a:r>
              <a:rPr lang="en" sz="2100">
                <a:solidFill>
                  <a:srgbClr val="231F20"/>
                </a:solidFill>
                <a:latin typeface="Inter"/>
                <a:ea typeface="Inter"/>
                <a:cs typeface="Inter"/>
                <a:sym typeface="Inter"/>
              </a:rPr>
              <a:t>How did the Oversteegen sisters resist the Nazis?</a:t>
            </a:r>
            <a:endParaRPr sz="210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AutoNum type="arabicPeriod"/>
            </a:pPr>
            <a:r>
              <a:rPr lang="en" sz="2100">
                <a:solidFill>
                  <a:srgbClr val="231F20"/>
                </a:solidFill>
                <a:latin typeface="Inter"/>
                <a:ea typeface="Inter"/>
                <a:cs typeface="Inter"/>
                <a:sym typeface="Inter"/>
              </a:rPr>
              <a:t>Did the Oversteegen sisters fit into your preconceived notions about </a:t>
            </a:r>
            <a:r>
              <a:rPr lang="en" sz="2100">
                <a:solidFill>
                  <a:srgbClr val="231F20"/>
                </a:solidFill>
                <a:latin typeface="Inter"/>
                <a:ea typeface="Inter"/>
                <a:cs typeface="Inter"/>
                <a:sym typeface="Inter"/>
              </a:rPr>
              <a:t>resistors</a:t>
            </a:r>
            <a:r>
              <a:rPr lang="en" sz="2100">
                <a:solidFill>
                  <a:srgbClr val="231F20"/>
                </a:solidFill>
                <a:latin typeface="Inter"/>
                <a:ea typeface="Inter"/>
                <a:cs typeface="Inter"/>
                <a:sym typeface="Inter"/>
              </a:rPr>
              <a:t>? Why or why not?</a:t>
            </a:r>
            <a:endParaRPr sz="2100">
              <a:solidFill>
                <a:srgbClr val="231F20"/>
              </a:solidFill>
              <a:latin typeface="Inter"/>
              <a:ea typeface="Inter"/>
              <a:cs typeface="Inter"/>
              <a:sym typeface="Inter"/>
            </a:endParaRPr>
          </a:p>
        </p:txBody>
      </p:sp>
      <p:grpSp>
        <p:nvGrpSpPr>
          <p:cNvPr id="569" name="Google Shape;569;p44"/>
          <p:cNvGrpSpPr/>
          <p:nvPr/>
        </p:nvGrpSpPr>
        <p:grpSpPr>
          <a:xfrm>
            <a:off x="-127008" y="4615004"/>
            <a:ext cx="9398022" cy="468724"/>
            <a:chOff x="204" y="0"/>
            <a:chExt cx="25061391" cy="1249931"/>
          </a:xfrm>
        </p:grpSpPr>
        <p:grpSp>
          <p:nvGrpSpPr>
            <p:cNvPr id="570" name="Google Shape;570;p44"/>
            <p:cNvGrpSpPr/>
            <p:nvPr/>
          </p:nvGrpSpPr>
          <p:grpSpPr>
            <a:xfrm rot="5400000">
              <a:off x="12002369" y="-11663474"/>
              <a:ext cx="1249931" cy="24576878"/>
              <a:chOff x="0" y="-38100"/>
              <a:chExt cx="246900" cy="4854692"/>
            </a:xfrm>
          </p:grpSpPr>
          <p:sp>
            <p:nvSpPr>
              <p:cNvPr id="571" name="Google Shape;571;p4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72" name="Google Shape;572;p4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73" name="Google Shape;573;p4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74" name="Google Shape;574;p4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75" name="Google Shape;575;p4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576" name="Google Shape;576;p44"/>
          <p:cNvGrpSpPr/>
          <p:nvPr/>
        </p:nvGrpSpPr>
        <p:grpSpPr>
          <a:xfrm>
            <a:off x="5417846" y="1146257"/>
            <a:ext cx="2944583" cy="2296282"/>
            <a:chOff x="5376825" y="1512437"/>
            <a:chExt cx="3094350" cy="2481394"/>
          </a:xfrm>
        </p:grpSpPr>
        <p:sp>
          <p:nvSpPr>
            <p:cNvPr id="577" name="Google Shape;577;p44"/>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78" name="Google Shape;578;p44"/>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79" name="Google Shape;579;p44"/>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80" name="Google Shape;580;p44"/>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81" name="Google Shape;581;p44"/>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82" name="Google Shape;582;p44"/>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83" name="Google Shape;583;p44"/>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pic>
          <p:nvPicPr>
            <p:cNvPr id="584" name="Google Shape;584;p44"/>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585" name="Google Shape;585;p44"/>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7"/>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71" name="Google Shape;171;p27"/>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CLASS DISCUSSION</a:t>
            </a:r>
            <a:endParaRPr sz="700"/>
          </a:p>
        </p:txBody>
      </p:sp>
      <p:grpSp>
        <p:nvGrpSpPr>
          <p:cNvPr id="172" name="Google Shape;172;p27"/>
          <p:cNvGrpSpPr/>
          <p:nvPr/>
        </p:nvGrpSpPr>
        <p:grpSpPr>
          <a:xfrm>
            <a:off x="7929578" y="-49020"/>
            <a:ext cx="781313" cy="885635"/>
            <a:chOff x="0" y="-130721"/>
            <a:chExt cx="2083500" cy="2361695"/>
          </a:xfrm>
        </p:grpSpPr>
        <p:grpSp>
          <p:nvGrpSpPr>
            <p:cNvPr id="173" name="Google Shape;173;p27"/>
            <p:cNvGrpSpPr/>
            <p:nvPr/>
          </p:nvGrpSpPr>
          <p:grpSpPr>
            <a:xfrm>
              <a:off x="75599" y="-130721"/>
              <a:ext cx="1932614" cy="2361695"/>
              <a:chOff x="0" y="-47625"/>
              <a:chExt cx="704100" cy="860425"/>
            </a:xfrm>
          </p:grpSpPr>
          <p:sp>
            <p:nvSpPr>
              <p:cNvPr id="174" name="Google Shape;174;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75" name="Google Shape;175;p2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6" name="Google Shape;176;p2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2</a:t>
              </a:r>
              <a:endParaRPr sz="700">
                <a:solidFill>
                  <a:schemeClr val="dk1"/>
                </a:solidFill>
              </a:endParaRPr>
            </a:p>
          </p:txBody>
        </p:sp>
      </p:grpSp>
      <p:sp>
        <p:nvSpPr>
          <p:cNvPr id="177" name="Google Shape;177;p27"/>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78" name="Google Shape;178;p27"/>
          <p:cNvSpPr txBox="1"/>
          <p:nvPr/>
        </p:nvSpPr>
        <p:spPr>
          <a:xfrm>
            <a:off x="604825" y="1448000"/>
            <a:ext cx="4165200" cy="1939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2100">
                <a:solidFill>
                  <a:srgbClr val="231F20"/>
                </a:solidFill>
                <a:latin typeface="Inter"/>
                <a:ea typeface="Inter"/>
                <a:cs typeface="Inter"/>
                <a:sym typeface="Inter"/>
              </a:rPr>
              <a:t>What choices did people have as Nazi oppression increased?</a:t>
            </a:r>
            <a:endParaRPr sz="21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21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21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2100">
                <a:solidFill>
                  <a:srgbClr val="231F20"/>
                </a:solidFill>
                <a:latin typeface="Inter"/>
                <a:ea typeface="Inter"/>
                <a:cs typeface="Inter"/>
                <a:sym typeface="Inter"/>
              </a:rPr>
              <a:t>How much control did they have over that choice?</a:t>
            </a:r>
            <a:endParaRPr sz="2100">
              <a:solidFill>
                <a:srgbClr val="231F20"/>
              </a:solidFill>
              <a:latin typeface="Inter"/>
              <a:ea typeface="Inter"/>
              <a:cs typeface="Inter"/>
              <a:sym typeface="Inter"/>
            </a:endParaRPr>
          </a:p>
        </p:txBody>
      </p:sp>
      <p:grpSp>
        <p:nvGrpSpPr>
          <p:cNvPr id="179" name="Google Shape;179;p27"/>
          <p:cNvGrpSpPr/>
          <p:nvPr/>
        </p:nvGrpSpPr>
        <p:grpSpPr>
          <a:xfrm>
            <a:off x="-127008" y="4615004"/>
            <a:ext cx="9398022" cy="468724"/>
            <a:chOff x="204" y="0"/>
            <a:chExt cx="25061391" cy="1249931"/>
          </a:xfrm>
        </p:grpSpPr>
        <p:grpSp>
          <p:nvGrpSpPr>
            <p:cNvPr id="180" name="Google Shape;180;p27"/>
            <p:cNvGrpSpPr/>
            <p:nvPr/>
          </p:nvGrpSpPr>
          <p:grpSpPr>
            <a:xfrm rot="5400000">
              <a:off x="12002369" y="-11663474"/>
              <a:ext cx="1249931" cy="24576878"/>
              <a:chOff x="0" y="-38100"/>
              <a:chExt cx="246900" cy="4854692"/>
            </a:xfrm>
          </p:grpSpPr>
          <p:sp>
            <p:nvSpPr>
              <p:cNvPr id="181" name="Google Shape;181;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2" name="Google Shape;182;p2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3" name="Google Shape;183;p2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84" name="Google Shape;184;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5" name="Google Shape;185;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86" name="Google Shape;186;p27"/>
          <p:cNvGrpSpPr/>
          <p:nvPr/>
        </p:nvGrpSpPr>
        <p:grpSpPr>
          <a:xfrm>
            <a:off x="5417846" y="1146257"/>
            <a:ext cx="2944583" cy="2296282"/>
            <a:chOff x="5376825" y="1512437"/>
            <a:chExt cx="3094350" cy="2481394"/>
          </a:xfrm>
        </p:grpSpPr>
        <p:sp>
          <p:nvSpPr>
            <p:cNvPr id="187" name="Google Shape;187;p27"/>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8" name="Google Shape;188;p27"/>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9" name="Google Shape;189;p27"/>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0" name="Google Shape;190;p27"/>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1" name="Google Shape;191;p27"/>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2" name="Google Shape;192;p27"/>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3" name="Google Shape;193;p27"/>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pic>
          <p:nvPicPr>
            <p:cNvPr id="194" name="Google Shape;194;p27"/>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195" name="Google Shape;195;p27"/>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8"/>
          <p:cNvSpPr/>
          <p:nvPr/>
        </p:nvSpPr>
        <p:spPr>
          <a:xfrm>
            <a:off x="-1310350" y="-4007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01" name="Google Shape;201;p28"/>
          <p:cNvSpPr txBox="1"/>
          <p:nvPr/>
        </p:nvSpPr>
        <p:spPr>
          <a:xfrm>
            <a:off x="1202228" y="366550"/>
            <a:ext cx="6590100" cy="5079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300">
                <a:solidFill>
                  <a:srgbClr val="231F20"/>
                </a:solidFill>
                <a:latin typeface="Halant"/>
                <a:ea typeface="Halant"/>
                <a:cs typeface="Halant"/>
                <a:sym typeface="Halant"/>
              </a:rPr>
              <a:t>PRIMO LEVI</a:t>
            </a:r>
            <a:endParaRPr sz="3300"/>
          </a:p>
        </p:txBody>
      </p:sp>
      <p:grpSp>
        <p:nvGrpSpPr>
          <p:cNvPr id="202" name="Google Shape;202;p28"/>
          <p:cNvGrpSpPr/>
          <p:nvPr/>
        </p:nvGrpSpPr>
        <p:grpSpPr>
          <a:xfrm>
            <a:off x="-127008" y="4615004"/>
            <a:ext cx="9398022" cy="468724"/>
            <a:chOff x="204" y="0"/>
            <a:chExt cx="25061391" cy="1249931"/>
          </a:xfrm>
        </p:grpSpPr>
        <p:grpSp>
          <p:nvGrpSpPr>
            <p:cNvPr id="203" name="Google Shape;203;p28"/>
            <p:cNvGrpSpPr/>
            <p:nvPr/>
          </p:nvGrpSpPr>
          <p:grpSpPr>
            <a:xfrm rot="5400000">
              <a:off x="12002369" y="-11663474"/>
              <a:ext cx="1249931" cy="24576878"/>
              <a:chOff x="0" y="-38100"/>
              <a:chExt cx="246900" cy="4854692"/>
            </a:xfrm>
          </p:grpSpPr>
          <p:sp>
            <p:nvSpPr>
              <p:cNvPr id="204" name="Google Shape;204;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5" name="Google Shape;205;p2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6" name="Google Shape;206;p2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07" name="Google Shape;207;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8" name="Google Shape;208;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09" name="Google Shape;209;p28"/>
          <p:cNvGrpSpPr/>
          <p:nvPr/>
        </p:nvGrpSpPr>
        <p:grpSpPr>
          <a:xfrm>
            <a:off x="7929578" y="-49020"/>
            <a:ext cx="781313" cy="885635"/>
            <a:chOff x="0" y="-130721"/>
            <a:chExt cx="2083500" cy="2361695"/>
          </a:xfrm>
        </p:grpSpPr>
        <p:grpSp>
          <p:nvGrpSpPr>
            <p:cNvPr id="210" name="Google Shape;210;p28"/>
            <p:cNvGrpSpPr/>
            <p:nvPr/>
          </p:nvGrpSpPr>
          <p:grpSpPr>
            <a:xfrm>
              <a:off x="75599" y="-130721"/>
              <a:ext cx="1932614" cy="2361695"/>
              <a:chOff x="0" y="-47625"/>
              <a:chExt cx="704100" cy="860425"/>
            </a:xfrm>
          </p:grpSpPr>
          <p:sp>
            <p:nvSpPr>
              <p:cNvPr id="211" name="Google Shape;211;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2" name="Google Shape;212;p2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213" name="Google Shape;213;p2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3</a:t>
              </a:r>
              <a:endParaRPr sz="700"/>
            </a:p>
          </p:txBody>
        </p:sp>
      </p:grpSp>
      <p:sp>
        <p:nvSpPr>
          <p:cNvPr id="214" name="Google Shape;214;p28"/>
          <p:cNvSpPr/>
          <p:nvPr/>
        </p:nvSpPr>
        <p:spPr>
          <a:xfrm>
            <a:off x="6800850" y="3071030"/>
            <a:ext cx="3657600" cy="1238891"/>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15" name="Google Shape;215;p28"/>
          <p:cNvPicPr preferRelativeResize="0"/>
          <p:nvPr/>
        </p:nvPicPr>
        <p:blipFill>
          <a:blip r:embed="rId4">
            <a:alphaModFix/>
          </a:blip>
          <a:stretch>
            <a:fillRect/>
          </a:stretch>
        </p:blipFill>
        <p:spPr>
          <a:xfrm>
            <a:off x="6889925" y="889218"/>
            <a:ext cx="2001603" cy="3060275"/>
          </a:xfrm>
          <a:prstGeom prst="rect">
            <a:avLst/>
          </a:prstGeom>
          <a:noFill/>
          <a:ln>
            <a:noFill/>
          </a:ln>
        </p:spPr>
      </p:pic>
      <p:sp>
        <p:nvSpPr>
          <p:cNvPr id="216" name="Google Shape;216;p28"/>
          <p:cNvSpPr txBox="1"/>
          <p:nvPr/>
        </p:nvSpPr>
        <p:spPr>
          <a:xfrm>
            <a:off x="6694850" y="3959625"/>
            <a:ext cx="2273100" cy="3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Unknown photographer, “Primo Levi”, circa 1950s. Public Domain.</a:t>
            </a:r>
            <a:endParaRPr sz="1200">
              <a:solidFill>
                <a:schemeClr val="dk1"/>
              </a:solidFill>
              <a:latin typeface="Inter"/>
              <a:ea typeface="Inter"/>
              <a:cs typeface="Inter"/>
              <a:sym typeface="Inter"/>
            </a:endParaRPr>
          </a:p>
        </p:txBody>
      </p:sp>
      <p:sp>
        <p:nvSpPr>
          <p:cNvPr id="217" name="Google Shape;217;p28"/>
          <p:cNvSpPr txBox="1"/>
          <p:nvPr/>
        </p:nvSpPr>
        <p:spPr>
          <a:xfrm>
            <a:off x="414800" y="1142075"/>
            <a:ext cx="6213600" cy="31899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Inter"/>
              <a:buChar char="●"/>
            </a:pPr>
            <a:r>
              <a:rPr lang="en" sz="2000">
                <a:solidFill>
                  <a:schemeClr val="dk1"/>
                </a:solidFill>
                <a:latin typeface="Inter"/>
                <a:ea typeface="Inter"/>
                <a:cs typeface="Inter"/>
                <a:sym typeface="Inter"/>
              </a:rPr>
              <a:t>Primo Levi (1919-1987) was an Italian Jew, Resistance fighter, Chemist, Holocaust survivor, Postwar writer and thinker</a:t>
            </a:r>
            <a:endParaRPr sz="2000">
              <a:solidFill>
                <a:schemeClr val="dk1"/>
              </a:solidFill>
              <a:latin typeface="Inter"/>
              <a:ea typeface="Inter"/>
              <a:cs typeface="Inter"/>
              <a:sym typeface="Inter"/>
            </a:endParaRPr>
          </a:p>
          <a:p>
            <a:pPr indent="-355600" lvl="0" marL="457200" rtl="0" algn="l">
              <a:spcBef>
                <a:spcPts val="0"/>
              </a:spcBef>
              <a:spcAft>
                <a:spcPts val="0"/>
              </a:spcAft>
              <a:buClr>
                <a:schemeClr val="dk1"/>
              </a:buClr>
              <a:buSzPts val="2000"/>
              <a:buFont typeface="Inter"/>
              <a:buChar char="●"/>
            </a:pPr>
            <a:r>
              <a:rPr lang="en" sz="2000">
                <a:solidFill>
                  <a:schemeClr val="dk1"/>
                </a:solidFill>
                <a:latin typeface="Inter"/>
                <a:ea typeface="Inter"/>
                <a:cs typeface="Inter"/>
                <a:sym typeface="Inter"/>
              </a:rPr>
              <a:t>He often spoke to students about the Holocaust</a:t>
            </a:r>
            <a:endParaRPr sz="2000">
              <a:solidFill>
                <a:schemeClr val="dk1"/>
              </a:solidFill>
              <a:latin typeface="Inter"/>
              <a:ea typeface="Inter"/>
              <a:cs typeface="Inter"/>
              <a:sym typeface="Inter"/>
            </a:endParaRPr>
          </a:p>
          <a:p>
            <a:pPr indent="-355600" lvl="0" marL="457200" rtl="0" algn="l">
              <a:spcBef>
                <a:spcPts val="0"/>
              </a:spcBef>
              <a:spcAft>
                <a:spcPts val="0"/>
              </a:spcAft>
              <a:buClr>
                <a:schemeClr val="dk1"/>
              </a:buClr>
              <a:buSzPts val="2000"/>
              <a:buFont typeface="Inter"/>
              <a:buChar char="●"/>
            </a:pPr>
            <a:r>
              <a:rPr lang="en" sz="2000">
                <a:solidFill>
                  <a:schemeClr val="dk1"/>
                </a:solidFill>
                <a:latin typeface="Inter"/>
                <a:ea typeface="Inter"/>
                <a:cs typeface="Inter"/>
                <a:sym typeface="Inter"/>
              </a:rPr>
              <a:t>Frequently, he was asked “Why didn’t you just escape?”</a:t>
            </a:r>
            <a:endParaRPr sz="2000">
              <a:solidFill>
                <a:schemeClr val="dk1"/>
              </a:solidFill>
              <a:latin typeface="Inter"/>
              <a:ea typeface="Inter"/>
              <a:cs typeface="Inter"/>
              <a:sym typeface="Inter"/>
            </a:endParaRPr>
          </a:p>
          <a:p>
            <a:pPr indent="-355600" lvl="0" marL="457200" rtl="0" algn="l">
              <a:spcBef>
                <a:spcPts val="0"/>
              </a:spcBef>
              <a:spcAft>
                <a:spcPts val="0"/>
              </a:spcAft>
              <a:buClr>
                <a:schemeClr val="dk1"/>
              </a:buClr>
              <a:buSzPts val="2000"/>
              <a:buFont typeface="Inter"/>
              <a:buChar char="●"/>
            </a:pPr>
            <a:r>
              <a:rPr lang="en" sz="2000">
                <a:solidFill>
                  <a:schemeClr val="dk1"/>
                </a:solidFill>
                <a:latin typeface="Inter"/>
                <a:ea typeface="Inter"/>
                <a:cs typeface="Inter"/>
                <a:sym typeface="Inter"/>
              </a:rPr>
              <a:t>This question is problematic because of PRESENTISM</a:t>
            </a:r>
            <a:endParaRPr sz="2000">
              <a:solidFill>
                <a:schemeClr val="dk1"/>
              </a:solidFill>
              <a:latin typeface="Inter"/>
              <a:ea typeface="Inter"/>
              <a:cs typeface="Inter"/>
              <a:sym typeface="Inter"/>
            </a:endParaRPr>
          </a:p>
          <a:p>
            <a:pPr indent="0" lvl="0" marL="0" rtl="0" algn="l">
              <a:spcBef>
                <a:spcPts val="0"/>
              </a:spcBef>
              <a:spcAft>
                <a:spcPts val="0"/>
              </a:spcAft>
              <a:buNone/>
            </a:pPr>
            <a:r>
              <a:t/>
            </a:r>
            <a:endParaRPr sz="2000">
              <a:solidFill>
                <a:schemeClr val="dk1"/>
              </a:solidFill>
              <a:latin typeface="Inter"/>
              <a:ea typeface="Inter"/>
              <a:cs typeface="Inter"/>
              <a:sym typeface="Inter"/>
            </a:endParaRPr>
          </a:p>
          <a:p>
            <a:pPr indent="0" lvl="0" marL="0" rtl="0" algn="l">
              <a:spcBef>
                <a:spcPts val="0"/>
              </a:spcBef>
              <a:spcAft>
                <a:spcPts val="0"/>
              </a:spcAft>
              <a:buNone/>
            </a:pPr>
            <a:r>
              <a:t/>
            </a:r>
            <a:endParaRPr sz="2000">
              <a:solidFill>
                <a:schemeClr val="dk1"/>
              </a:solidFill>
              <a:latin typeface="Inter"/>
              <a:ea typeface="Inter"/>
              <a:cs typeface="Inter"/>
              <a:sym typeface="Inter"/>
            </a:endParaRPr>
          </a:p>
          <a:p>
            <a:pPr indent="0" lvl="0" marL="0" rtl="0" algn="l">
              <a:spcBef>
                <a:spcPts val="0"/>
              </a:spcBef>
              <a:spcAft>
                <a:spcPts val="0"/>
              </a:spcAft>
              <a:buNone/>
            </a:pPr>
            <a:r>
              <a:t/>
            </a:r>
            <a:endParaRPr sz="20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29"/>
          <p:cNvSpPr/>
          <p:nvPr/>
        </p:nvSpPr>
        <p:spPr>
          <a:xfrm>
            <a:off x="-1310350" y="-4007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23" name="Google Shape;223;p29"/>
          <p:cNvSpPr txBox="1"/>
          <p:nvPr/>
        </p:nvSpPr>
        <p:spPr>
          <a:xfrm>
            <a:off x="1202228" y="137950"/>
            <a:ext cx="6590100" cy="5079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300">
                <a:solidFill>
                  <a:srgbClr val="231F20"/>
                </a:solidFill>
                <a:latin typeface="Halant"/>
                <a:ea typeface="Halant"/>
                <a:cs typeface="Halant"/>
                <a:sym typeface="Halant"/>
              </a:rPr>
              <a:t>PRIMO LEVI</a:t>
            </a:r>
            <a:endParaRPr sz="3300"/>
          </a:p>
        </p:txBody>
      </p:sp>
      <p:grpSp>
        <p:nvGrpSpPr>
          <p:cNvPr id="224" name="Google Shape;224;p29"/>
          <p:cNvGrpSpPr/>
          <p:nvPr/>
        </p:nvGrpSpPr>
        <p:grpSpPr>
          <a:xfrm>
            <a:off x="-127008" y="4615004"/>
            <a:ext cx="9398022" cy="468724"/>
            <a:chOff x="204" y="0"/>
            <a:chExt cx="25061391" cy="1249931"/>
          </a:xfrm>
        </p:grpSpPr>
        <p:grpSp>
          <p:nvGrpSpPr>
            <p:cNvPr id="225" name="Google Shape;225;p29"/>
            <p:cNvGrpSpPr/>
            <p:nvPr/>
          </p:nvGrpSpPr>
          <p:grpSpPr>
            <a:xfrm rot="5400000">
              <a:off x="12002369" y="-11663474"/>
              <a:ext cx="1249931" cy="24576878"/>
              <a:chOff x="0" y="-38100"/>
              <a:chExt cx="246900" cy="4854692"/>
            </a:xfrm>
          </p:grpSpPr>
          <p:sp>
            <p:nvSpPr>
              <p:cNvPr id="226" name="Google Shape;226;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7" name="Google Shape;227;p2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8" name="Google Shape;228;p2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29" name="Google Shape;229;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0" name="Google Shape;230;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31" name="Google Shape;231;p29"/>
          <p:cNvGrpSpPr/>
          <p:nvPr/>
        </p:nvGrpSpPr>
        <p:grpSpPr>
          <a:xfrm>
            <a:off x="7929578" y="-49020"/>
            <a:ext cx="781313" cy="885635"/>
            <a:chOff x="0" y="-130721"/>
            <a:chExt cx="2083500" cy="2361695"/>
          </a:xfrm>
        </p:grpSpPr>
        <p:grpSp>
          <p:nvGrpSpPr>
            <p:cNvPr id="232" name="Google Shape;232;p29"/>
            <p:cNvGrpSpPr/>
            <p:nvPr/>
          </p:nvGrpSpPr>
          <p:grpSpPr>
            <a:xfrm>
              <a:off x="75599" y="-130721"/>
              <a:ext cx="1932614" cy="2361695"/>
              <a:chOff x="0" y="-47625"/>
              <a:chExt cx="704100" cy="860425"/>
            </a:xfrm>
          </p:grpSpPr>
          <p:sp>
            <p:nvSpPr>
              <p:cNvPr id="233" name="Google Shape;233;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34" name="Google Shape;234;p2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235" name="Google Shape;235;p2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4</a:t>
              </a:r>
              <a:endParaRPr sz="700"/>
            </a:p>
          </p:txBody>
        </p:sp>
      </p:grpSp>
      <p:sp>
        <p:nvSpPr>
          <p:cNvPr id="236" name="Google Shape;236;p29"/>
          <p:cNvSpPr/>
          <p:nvPr/>
        </p:nvSpPr>
        <p:spPr>
          <a:xfrm>
            <a:off x="6800850" y="3071030"/>
            <a:ext cx="3657600" cy="1238891"/>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37" name="Google Shape;237;p29"/>
          <p:cNvSpPr txBox="1"/>
          <p:nvPr/>
        </p:nvSpPr>
        <p:spPr>
          <a:xfrm>
            <a:off x="6923450" y="3578625"/>
            <a:ext cx="2273100" cy="3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Primo Levi, </a:t>
            </a:r>
            <a:r>
              <a:rPr i="1" lang="en" sz="1200">
                <a:solidFill>
                  <a:schemeClr val="dk1"/>
                </a:solidFill>
                <a:latin typeface="Inter"/>
                <a:ea typeface="Inter"/>
                <a:cs typeface="Inter"/>
                <a:sym typeface="Inter"/>
              </a:rPr>
              <a:t>The Drowned and the Saved, </a:t>
            </a:r>
            <a:r>
              <a:rPr lang="en" sz="1200">
                <a:solidFill>
                  <a:schemeClr val="dk1"/>
                </a:solidFill>
                <a:latin typeface="Inter"/>
                <a:ea typeface="Inter"/>
                <a:cs typeface="Inter"/>
                <a:sym typeface="Inter"/>
              </a:rPr>
              <a:t>1991.</a:t>
            </a:r>
            <a:endParaRPr sz="1200">
              <a:solidFill>
                <a:schemeClr val="dk1"/>
              </a:solidFill>
              <a:latin typeface="Inter"/>
              <a:ea typeface="Inter"/>
              <a:cs typeface="Inter"/>
              <a:sym typeface="Inter"/>
            </a:endParaRPr>
          </a:p>
        </p:txBody>
      </p:sp>
      <p:sp>
        <p:nvSpPr>
          <p:cNvPr id="238" name="Google Shape;238;p29"/>
          <p:cNvSpPr txBox="1"/>
          <p:nvPr/>
        </p:nvSpPr>
        <p:spPr>
          <a:xfrm>
            <a:off x="199100" y="734988"/>
            <a:ext cx="6724500" cy="382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50">
                <a:solidFill>
                  <a:schemeClr val="dk1"/>
                </a:solidFill>
                <a:latin typeface="Inter"/>
                <a:ea typeface="Inter"/>
                <a:cs typeface="Inter"/>
                <a:sym typeface="Inter"/>
              </a:rPr>
              <a:t>“</a:t>
            </a:r>
            <a:r>
              <a:rPr lang="en" sz="1250">
                <a:solidFill>
                  <a:schemeClr val="dk1"/>
                </a:solidFill>
                <a:latin typeface="Inter"/>
                <a:ea typeface="Inter"/>
                <a:cs typeface="Inter"/>
                <a:sym typeface="Inter"/>
              </a:rPr>
              <a:t>One student in particular asked him to draw on the blackboard a sketch of the camp with the watchtowers, gates, barbed wires, and power station. After a brief analysis of the situation and a few more clarifying questions, the student then presented Levi and the class his obvious escape plan: 'Here, at night, cut the throat of the sentinel; then, put on his clothes; immediately after this, run over there to the power station and cut off the electricity, so the search lights would go out and the high tension fence would be deactivated; after that [you] could leave without any trouble ... If it should happen to you again, do as I told you. You'll see that you'll be able to do it.' For Levi, this student's intuitive understanding of the concentration camps, and of the whole notion of the Holocaust, illustrates very well </a:t>
            </a:r>
            <a:r>
              <a:rPr b="1" lang="en" sz="1250">
                <a:solidFill>
                  <a:schemeClr val="dk1"/>
                </a:solidFill>
                <a:latin typeface="Inter"/>
                <a:ea typeface="Inter"/>
                <a:cs typeface="Inter"/>
                <a:sym typeface="Inter"/>
              </a:rPr>
              <a:t>the gap</a:t>
            </a:r>
            <a:r>
              <a:rPr b="1" lang="en" sz="1250">
                <a:solidFill>
                  <a:schemeClr val="dk1"/>
                </a:solidFill>
                <a:latin typeface="Inter"/>
                <a:ea typeface="Inter"/>
                <a:cs typeface="Inter"/>
                <a:sym typeface="Inter"/>
              </a:rPr>
              <a:t> </a:t>
            </a:r>
            <a:r>
              <a:rPr b="1" lang="en" sz="1250">
                <a:solidFill>
                  <a:schemeClr val="dk1"/>
                </a:solidFill>
                <a:latin typeface="Inter"/>
                <a:ea typeface="Inter"/>
                <a:cs typeface="Inter"/>
                <a:sym typeface="Inter"/>
              </a:rPr>
              <a:t>that now</a:t>
            </a:r>
            <a:r>
              <a:rPr b="1" lang="en" sz="1250">
                <a:solidFill>
                  <a:schemeClr val="dk1"/>
                </a:solidFill>
                <a:latin typeface="Inter"/>
                <a:ea typeface="Inter"/>
                <a:cs typeface="Inter"/>
                <a:sym typeface="Inter"/>
              </a:rPr>
              <a:t> </a:t>
            </a:r>
            <a:r>
              <a:rPr b="1" lang="en" sz="1250">
                <a:solidFill>
                  <a:schemeClr val="dk1"/>
                </a:solidFill>
                <a:latin typeface="Inter"/>
                <a:ea typeface="Inter"/>
                <a:cs typeface="Inter"/>
                <a:sym typeface="Inter"/>
              </a:rPr>
              <a:t>exists between 'things as</a:t>
            </a:r>
            <a:r>
              <a:rPr b="1" lang="en" sz="1250">
                <a:solidFill>
                  <a:schemeClr val="dk1"/>
                </a:solidFill>
                <a:latin typeface="Inter"/>
                <a:ea typeface="Inter"/>
                <a:cs typeface="Inter"/>
                <a:sym typeface="Inter"/>
              </a:rPr>
              <a:t> </a:t>
            </a:r>
            <a:r>
              <a:rPr b="1" lang="en" sz="1250">
                <a:solidFill>
                  <a:schemeClr val="dk1"/>
                </a:solidFill>
                <a:latin typeface="Inter"/>
                <a:ea typeface="Inter"/>
                <a:cs typeface="Inter"/>
                <a:sym typeface="Inter"/>
              </a:rPr>
              <a:t>they</a:t>
            </a:r>
            <a:r>
              <a:rPr b="1" lang="en" sz="1250">
                <a:solidFill>
                  <a:schemeClr val="dk1"/>
                </a:solidFill>
                <a:latin typeface="Inter"/>
                <a:ea typeface="Inter"/>
                <a:cs typeface="Inter"/>
                <a:sym typeface="Inter"/>
              </a:rPr>
              <a:t> </a:t>
            </a:r>
            <a:r>
              <a:rPr b="1" lang="en" sz="1250">
                <a:solidFill>
                  <a:schemeClr val="dk1"/>
                </a:solidFill>
                <a:latin typeface="Inter"/>
                <a:ea typeface="Inter"/>
                <a:cs typeface="Inter"/>
                <a:sym typeface="Inter"/>
              </a:rPr>
              <a:t>were "down</a:t>
            </a:r>
            <a:r>
              <a:rPr b="1" lang="en" sz="1250">
                <a:solidFill>
                  <a:schemeClr val="dk1"/>
                </a:solidFill>
                <a:latin typeface="Inter"/>
                <a:ea typeface="Inter"/>
                <a:cs typeface="Inter"/>
                <a:sym typeface="Inter"/>
              </a:rPr>
              <a:t> </a:t>
            </a:r>
            <a:r>
              <a:rPr b="1" lang="en" sz="1250">
                <a:solidFill>
                  <a:schemeClr val="dk1"/>
                </a:solidFill>
                <a:latin typeface="Inter"/>
                <a:ea typeface="Inter"/>
                <a:cs typeface="Inter"/>
                <a:sym typeface="Inter"/>
              </a:rPr>
              <a:t>there"</a:t>
            </a:r>
            <a:r>
              <a:rPr b="1" lang="en" sz="1250">
                <a:solidFill>
                  <a:schemeClr val="dk1"/>
                </a:solidFill>
                <a:latin typeface="Inter"/>
                <a:ea typeface="Inter"/>
                <a:cs typeface="Inter"/>
                <a:sym typeface="Inter"/>
              </a:rPr>
              <a:t> </a:t>
            </a:r>
            <a:r>
              <a:rPr b="1" lang="en" sz="1250">
                <a:solidFill>
                  <a:schemeClr val="dk1"/>
                </a:solidFill>
                <a:latin typeface="Inter"/>
                <a:ea typeface="Inter"/>
                <a:cs typeface="Inter"/>
                <a:sym typeface="Inter"/>
              </a:rPr>
              <a:t>and</a:t>
            </a:r>
            <a:r>
              <a:rPr b="1" lang="en" sz="1250">
                <a:solidFill>
                  <a:schemeClr val="dk1"/>
                </a:solidFill>
                <a:latin typeface="Inter"/>
                <a:ea typeface="Inter"/>
                <a:cs typeface="Inter"/>
                <a:sym typeface="Inter"/>
              </a:rPr>
              <a:t> </a:t>
            </a:r>
            <a:r>
              <a:rPr b="1" lang="en" sz="1250">
                <a:solidFill>
                  <a:schemeClr val="dk1"/>
                </a:solidFill>
                <a:latin typeface="Inter"/>
                <a:ea typeface="Inter"/>
                <a:cs typeface="Inter"/>
                <a:sym typeface="Inter"/>
              </a:rPr>
              <a:t>things as they are represented by the current imagination fed by approximative books, films, and</a:t>
            </a:r>
            <a:r>
              <a:rPr b="1" lang="en" sz="1250">
                <a:solidFill>
                  <a:schemeClr val="dk1"/>
                </a:solidFill>
                <a:latin typeface="Inter"/>
                <a:ea typeface="Inter"/>
                <a:cs typeface="Inter"/>
                <a:sym typeface="Inter"/>
              </a:rPr>
              <a:t> </a:t>
            </a:r>
            <a:r>
              <a:rPr b="1" lang="en" sz="1250">
                <a:solidFill>
                  <a:schemeClr val="dk1"/>
                </a:solidFill>
                <a:latin typeface="Inter"/>
                <a:ea typeface="Inter"/>
                <a:cs typeface="Inter"/>
                <a:sym typeface="Inter"/>
              </a:rPr>
              <a:t>myths."</a:t>
            </a:r>
            <a:r>
              <a:rPr lang="en" sz="1250">
                <a:solidFill>
                  <a:schemeClr val="dk1"/>
                </a:solidFill>
                <a:latin typeface="Inter"/>
                <a:ea typeface="Inter"/>
                <a:cs typeface="Inter"/>
                <a:sym typeface="Inter"/>
              </a:rPr>
              <a:t> Humans' difficulty (or perhaps inability) to appreciate the experiences of others in the distant past represents, for Levi, a crucial impediment to genuine historical understanding.  'We are prone to assimilate them to "related" ones,' he ironically contends, 'as if the hunger in Auschwitz were the same as that of someone who has skipped a meal.' Faced with this critical situation, Levi saw no choice but to invite historians to foster young people's historical thinking and empathy. As he put it, 'it is the task of the historian to bridge this gap, which widens as we get farther away from the events under examination.”</a:t>
            </a:r>
            <a:endParaRPr sz="125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pic>
        <p:nvPicPr>
          <p:cNvPr id="239" name="Google Shape;239;p29"/>
          <p:cNvPicPr preferRelativeResize="0"/>
          <p:nvPr/>
        </p:nvPicPr>
        <p:blipFill>
          <a:blip r:embed="rId4">
            <a:alphaModFix/>
          </a:blip>
          <a:stretch>
            <a:fillRect/>
          </a:stretch>
        </p:blipFill>
        <p:spPr>
          <a:xfrm>
            <a:off x="7076227" y="978900"/>
            <a:ext cx="1634676" cy="25662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pic>
        <p:nvPicPr>
          <p:cNvPr id="244" name="Google Shape;244;p30"/>
          <p:cNvPicPr preferRelativeResize="0"/>
          <p:nvPr/>
        </p:nvPicPr>
        <p:blipFill rotWithShape="1">
          <a:blip r:embed="rId3">
            <a:alphaModFix/>
          </a:blip>
          <a:srcRect b="0" l="24471" r="24471" t="0"/>
          <a:stretch/>
        </p:blipFill>
        <p:spPr>
          <a:xfrm>
            <a:off x="6684801" y="1714500"/>
            <a:ext cx="2153462" cy="2811187"/>
          </a:xfrm>
          <a:prstGeom prst="rect">
            <a:avLst/>
          </a:prstGeom>
          <a:noFill/>
          <a:ln cap="flat" cmpd="sng" w="19050">
            <a:solidFill>
              <a:schemeClr val="dk1"/>
            </a:solidFill>
            <a:prstDash val="solid"/>
            <a:round/>
            <a:headEnd len="sm" w="sm" type="none"/>
            <a:tailEnd len="sm" w="sm" type="none"/>
          </a:ln>
        </p:spPr>
      </p:pic>
      <p:sp>
        <p:nvSpPr>
          <p:cNvPr id="245" name="Google Shape;245;p3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246" name="Google Shape;246;p30"/>
          <p:cNvGrpSpPr/>
          <p:nvPr/>
        </p:nvGrpSpPr>
        <p:grpSpPr>
          <a:xfrm>
            <a:off x="-127008" y="4615004"/>
            <a:ext cx="9398022" cy="468724"/>
            <a:chOff x="204" y="0"/>
            <a:chExt cx="25061391" cy="1249931"/>
          </a:xfrm>
        </p:grpSpPr>
        <p:grpSp>
          <p:nvGrpSpPr>
            <p:cNvPr id="247" name="Google Shape;247;p30"/>
            <p:cNvGrpSpPr/>
            <p:nvPr/>
          </p:nvGrpSpPr>
          <p:grpSpPr>
            <a:xfrm rot="5400000">
              <a:off x="12002369" y="-11663474"/>
              <a:ext cx="1249931" cy="24576878"/>
              <a:chOff x="0" y="-38100"/>
              <a:chExt cx="246900" cy="4854692"/>
            </a:xfrm>
          </p:grpSpPr>
          <p:sp>
            <p:nvSpPr>
              <p:cNvPr id="248" name="Google Shape;248;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49" name="Google Shape;249;p3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50" name="Google Shape;250;p3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51" name="Google Shape;251;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2" name="Google Shape;252;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53" name="Google Shape;253;p30"/>
          <p:cNvGrpSpPr/>
          <p:nvPr/>
        </p:nvGrpSpPr>
        <p:grpSpPr>
          <a:xfrm>
            <a:off x="7929578" y="-49020"/>
            <a:ext cx="781313" cy="885635"/>
            <a:chOff x="0" y="-130721"/>
            <a:chExt cx="2083500" cy="2361695"/>
          </a:xfrm>
        </p:grpSpPr>
        <p:grpSp>
          <p:nvGrpSpPr>
            <p:cNvPr id="254" name="Google Shape;254;p30"/>
            <p:cNvGrpSpPr/>
            <p:nvPr/>
          </p:nvGrpSpPr>
          <p:grpSpPr>
            <a:xfrm>
              <a:off x="75599" y="-130721"/>
              <a:ext cx="1932614" cy="2361695"/>
              <a:chOff x="0" y="-47625"/>
              <a:chExt cx="704100" cy="860425"/>
            </a:xfrm>
          </p:grpSpPr>
          <p:sp>
            <p:nvSpPr>
              <p:cNvPr id="255" name="Google Shape;255;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56" name="Google Shape;256;p3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57" name="Google Shape;257;p3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258" name="Google Shape;258;p3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
        <p:nvSpPr>
          <p:cNvPr id="259" name="Google Shape;259;p30"/>
          <p:cNvSpPr txBox="1"/>
          <p:nvPr/>
        </p:nvSpPr>
        <p:spPr>
          <a:xfrm>
            <a:off x="147600" y="3020375"/>
            <a:ext cx="2196300" cy="1475700"/>
          </a:xfrm>
          <a:prstGeom prst="rect">
            <a:avLst/>
          </a:prstGeom>
          <a:noFill/>
          <a:ln>
            <a:noFill/>
          </a:ln>
        </p:spPr>
        <p:txBody>
          <a:bodyPr anchorCtr="0" anchor="t" bIns="58025" lIns="58025" spcFirstLastPara="1" rIns="58025" wrap="square" tIns="58025">
            <a:noAutofit/>
          </a:bodyPr>
          <a:lstStyle/>
          <a:p>
            <a:pPr indent="0" lvl="0" marL="0" rtl="0" algn="ctr">
              <a:spcBef>
                <a:spcPts val="0"/>
              </a:spcBef>
              <a:spcAft>
                <a:spcPts val="0"/>
              </a:spcAft>
              <a:buNone/>
            </a:pPr>
            <a:r>
              <a:rPr b="1" lang="en" sz="1000">
                <a:latin typeface="Inter"/>
                <a:ea typeface="Inter"/>
                <a:cs typeface="Inter"/>
                <a:sym typeface="Inter"/>
              </a:rPr>
              <a:t>Historical Empathy</a:t>
            </a:r>
            <a:endParaRPr b="1" sz="1000">
              <a:solidFill>
                <a:srgbClr val="000000"/>
              </a:solidFill>
              <a:latin typeface="Inter"/>
              <a:ea typeface="Inter"/>
              <a:cs typeface="Inter"/>
              <a:sym typeface="Inter"/>
            </a:endParaRPr>
          </a:p>
          <a:p>
            <a:pPr indent="0" lvl="0" marL="0" rtl="0" algn="ctr">
              <a:spcBef>
                <a:spcPts val="0"/>
              </a:spcBef>
              <a:spcAft>
                <a:spcPts val="0"/>
              </a:spcAft>
              <a:buNone/>
            </a:pPr>
            <a:r>
              <a:t/>
            </a:r>
            <a:endParaRPr b="1" sz="1000">
              <a:latin typeface="Inter"/>
              <a:ea typeface="Inter"/>
              <a:cs typeface="Inter"/>
              <a:sym typeface="Inter"/>
            </a:endParaRPr>
          </a:p>
          <a:p>
            <a:pPr indent="0" lvl="0" marL="0" rtl="0" algn="ctr">
              <a:spcBef>
                <a:spcPts val="0"/>
              </a:spcBef>
              <a:spcAft>
                <a:spcPts val="0"/>
              </a:spcAft>
              <a:buClr>
                <a:schemeClr val="dk1"/>
              </a:buClr>
              <a:buSzPts val="600"/>
              <a:buFont typeface="Arial"/>
              <a:buNone/>
            </a:pPr>
            <a:r>
              <a:rPr lang="en" sz="1000">
                <a:solidFill>
                  <a:schemeClr val="dk1"/>
                </a:solidFill>
                <a:latin typeface="Inter"/>
                <a:ea typeface="Inter"/>
                <a:cs typeface="Inter"/>
                <a:sym typeface="Inter"/>
              </a:rPr>
              <a:t>Thinking historically means seeking to understand the past on its own terms by considering the context and perspectives of the era. It also means being aware of our own point of view to avoid presentism in our evaluation of the past.</a:t>
            </a:r>
            <a:endParaRPr sz="1000">
              <a:solidFill>
                <a:schemeClr val="dk1"/>
              </a:solidFill>
              <a:latin typeface="Inter"/>
              <a:ea typeface="Inter"/>
              <a:cs typeface="Inter"/>
              <a:sym typeface="Inter"/>
            </a:endParaRPr>
          </a:p>
        </p:txBody>
      </p:sp>
      <p:pic>
        <p:nvPicPr>
          <p:cNvPr id="260" name="Google Shape;260;p30"/>
          <p:cNvPicPr preferRelativeResize="0"/>
          <p:nvPr/>
        </p:nvPicPr>
        <p:blipFill>
          <a:blip r:embed="rId5">
            <a:alphaModFix/>
          </a:blip>
          <a:stretch>
            <a:fillRect/>
          </a:stretch>
        </p:blipFill>
        <p:spPr>
          <a:xfrm>
            <a:off x="592738" y="1706974"/>
            <a:ext cx="1305875" cy="1305875"/>
          </a:xfrm>
          <a:prstGeom prst="rect">
            <a:avLst/>
          </a:prstGeom>
          <a:noFill/>
          <a:ln>
            <a:noFill/>
          </a:ln>
        </p:spPr>
      </p:pic>
      <p:sp>
        <p:nvSpPr>
          <p:cNvPr id="261" name="Google Shape;261;p30"/>
          <p:cNvSpPr txBox="1"/>
          <p:nvPr/>
        </p:nvSpPr>
        <p:spPr>
          <a:xfrm>
            <a:off x="1369350" y="872225"/>
            <a:ext cx="5765700" cy="1002600"/>
          </a:xfrm>
          <a:prstGeom prst="rect">
            <a:avLst/>
          </a:prstGeom>
          <a:noFill/>
          <a:ln>
            <a:noFill/>
          </a:ln>
        </p:spPr>
        <p:txBody>
          <a:bodyPr anchorCtr="0" anchor="t" bIns="45725" lIns="45725" spcFirstLastPara="1" rIns="45725" wrap="square" tIns="45725">
            <a:noAutofit/>
          </a:bodyPr>
          <a:lstStyle/>
          <a:p>
            <a:pPr indent="0" lvl="0" marL="0" rtl="0" algn="ctr">
              <a:spcBef>
                <a:spcPts val="0"/>
              </a:spcBef>
              <a:spcAft>
                <a:spcPts val="0"/>
              </a:spcAft>
              <a:buNone/>
            </a:pPr>
            <a:r>
              <a:rPr lang="en" sz="1400">
                <a:solidFill>
                  <a:schemeClr val="dk1"/>
                </a:solidFill>
                <a:latin typeface="Inter"/>
                <a:ea typeface="Inter"/>
                <a:cs typeface="Inter"/>
                <a:sym typeface="Inter"/>
              </a:rPr>
              <a:t>In this lesson, you will be investigating sources to </a:t>
            </a:r>
            <a:r>
              <a:rPr lang="en">
                <a:solidFill>
                  <a:schemeClr val="dk1"/>
                </a:solidFill>
                <a:latin typeface="Inter"/>
                <a:ea typeface="Inter"/>
                <a:cs typeface="Inter"/>
                <a:sym typeface="Inter"/>
              </a:rPr>
              <a:t>consider the decisions people made in the face of Nazi oppression</a:t>
            </a:r>
            <a:r>
              <a:rPr lang="en" sz="1400">
                <a:solidFill>
                  <a:schemeClr val="dk1"/>
                </a:solidFill>
                <a:latin typeface="Inter"/>
                <a:ea typeface="Inter"/>
                <a:cs typeface="Inter"/>
                <a:sym typeface="Inter"/>
              </a:rPr>
              <a:t>. When we make </a:t>
            </a:r>
            <a:r>
              <a:rPr lang="en">
                <a:solidFill>
                  <a:schemeClr val="dk1"/>
                </a:solidFill>
                <a:latin typeface="Inter"/>
                <a:ea typeface="Inter"/>
                <a:cs typeface="Inter"/>
                <a:sym typeface="Inter"/>
              </a:rPr>
              <a:t>think about the actions of</a:t>
            </a:r>
            <a:r>
              <a:rPr lang="en" sz="1400">
                <a:solidFill>
                  <a:schemeClr val="dk1"/>
                </a:solidFill>
                <a:latin typeface="Inter"/>
                <a:ea typeface="Inter"/>
                <a:cs typeface="Inter"/>
                <a:sym typeface="Inter"/>
              </a:rPr>
              <a:t> people of the past, it is essential to employ historical empathy!</a:t>
            </a:r>
            <a:endParaRPr sz="1400">
              <a:solidFill>
                <a:schemeClr val="dk1"/>
              </a:solidFill>
              <a:latin typeface="Inter"/>
              <a:ea typeface="Inter"/>
              <a:cs typeface="Inter"/>
              <a:sym typeface="Inter"/>
            </a:endParaRPr>
          </a:p>
        </p:txBody>
      </p:sp>
      <p:sp>
        <p:nvSpPr>
          <p:cNvPr id="262" name="Google Shape;262;p30"/>
          <p:cNvSpPr txBox="1"/>
          <p:nvPr/>
        </p:nvSpPr>
        <p:spPr>
          <a:xfrm>
            <a:off x="910800" y="149375"/>
            <a:ext cx="6682800" cy="615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000">
                <a:solidFill>
                  <a:srgbClr val="231F20"/>
                </a:solidFill>
                <a:latin typeface="Halant"/>
                <a:ea typeface="Halant"/>
                <a:cs typeface="Halant"/>
                <a:sym typeface="Halant"/>
              </a:rPr>
              <a:t>HISTORICAL EMPATHY</a:t>
            </a:r>
            <a:endParaRPr sz="500"/>
          </a:p>
        </p:txBody>
      </p:sp>
      <p:pic>
        <p:nvPicPr>
          <p:cNvPr descr="In this video, we explore the definition, purpose, and practice of historical empathy. Historical empathy is one of Thinking Nation's ten focus skills that is embedded throughout our curriculum. You can go to thinkingnation.org/free-resources to sign up for helpful graphic guides for each historical thinking skill among other free resources." id="263" name="Google Shape;263;p30" title="Historical Thinking Skills: Historical Empathy">
            <a:hlinkClick r:id="rId6"/>
          </p:cNvPr>
          <p:cNvPicPr preferRelativeResize="0"/>
          <p:nvPr/>
        </p:nvPicPr>
        <p:blipFill>
          <a:blip r:embed="rId7">
            <a:alphaModFix/>
          </a:blip>
          <a:stretch>
            <a:fillRect/>
          </a:stretch>
        </p:blipFill>
        <p:spPr>
          <a:xfrm>
            <a:off x="2626587" y="2058269"/>
            <a:ext cx="3775369" cy="212364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gtEl>
                                        <p:attrNameLst>
                                          <p:attrName>style.visibility</p:attrName>
                                        </p:attrNameLst>
                                      </p:cBhvr>
                                      <p:to>
                                        <p:strVal val="visible"/>
                                      </p:to>
                                    </p:set>
                                    <p:animEffect filter="fade" transition="in">
                                      <p:cBhvr>
                                        <p:cTn dur="1000"/>
                                        <p:tgtEl>
                                          <p:spTgt spid="2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1"/>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69" name="Google Shape;269;p31"/>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CLASS DISCUSSION</a:t>
            </a:r>
            <a:endParaRPr sz="700"/>
          </a:p>
        </p:txBody>
      </p:sp>
      <p:grpSp>
        <p:nvGrpSpPr>
          <p:cNvPr id="270" name="Google Shape;270;p31"/>
          <p:cNvGrpSpPr/>
          <p:nvPr/>
        </p:nvGrpSpPr>
        <p:grpSpPr>
          <a:xfrm>
            <a:off x="7929578" y="-49020"/>
            <a:ext cx="781313" cy="885635"/>
            <a:chOff x="0" y="-130721"/>
            <a:chExt cx="2083500" cy="2361695"/>
          </a:xfrm>
        </p:grpSpPr>
        <p:grpSp>
          <p:nvGrpSpPr>
            <p:cNvPr id="271" name="Google Shape;271;p31"/>
            <p:cNvGrpSpPr/>
            <p:nvPr/>
          </p:nvGrpSpPr>
          <p:grpSpPr>
            <a:xfrm>
              <a:off x="75599" y="-130721"/>
              <a:ext cx="1932614" cy="2361695"/>
              <a:chOff x="0" y="-47625"/>
              <a:chExt cx="704100" cy="860425"/>
            </a:xfrm>
          </p:grpSpPr>
          <p:sp>
            <p:nvSpPr>
              <p:cNvPr id="272" name="Google Shape;272;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73" name="Google Shape;273;p3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4" name="Google Shape;274;p3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6</a:t>
              </a:r>
              <a:endParaRPr sz="700">
                <a:solidFill>
                  <a:schemeClr val="dk1"/>
                </a:solidFill>
              </a:endParaRPr>
            </a:p>
          </p:txBody>
        </p:sp>
      </p:grpSp>
      <p:sp>
        <p:nvSpPr>
          <p:cNvPr id="275" name="Google Shape;275;p31"/>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76" name="Google Shape;276;p31"/>
          <p:cNvSpPr txBox="1"/>
          <p:nvPr/>
        </p:nvSpPr>
        <p:spPr>
          <a:xfrm>
            <a:off x="779025" y="1763700"/>
            <a:ext cx="4165200" cy="1616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2100">
                <a:solidFill>
                  <a:srgbClr val="231F20"/>
                </a:solidFill>
                <a:latin typeface="Inter"/>
                <a:ea typeface="Inter"/>
                <a:cs typeface="Inter"/>
                <a:sym typeface="Inter"/>
              </a:rPr>
              <a:t>When we think about people’s choices in the face of Nazi oppression, how can we avoid presentism and employ historical empathy?</a:t>
            </a:r>
            <a:endParaRPr sz="2100">
              <a:solidFill>
                <a:srgbClr val="231F20"/>
              </a:solidFill>
              <a:latin typeface="Inter"/>
              <a:ea typeface="Inter"/>
              <a:cs typeface="Inter"/>
              <a:sym typeface="Inter"/>
            </a:endParaRPr>
          </a:p>
        </p:txBody>
      </p:sp>
      <p:grpSp>
        <p:nvGrpSpPr>
          <p:cNvPr id="277" name="Google Shape;277;p31"/>
          <p:cNvGrpSpPr/>
          <p:nvPr/>
        </p:nvGrpSpPr>
        <p:grpSpPr>
          <a:xfrm>
            <a:off x="-127008" y="4615004"/>
            <a:ext cx="9398022" cy="468724"/>
            <a:chOff x="204" y="0"/>
            <a:chExt cx="25061391" cy="1249931"/>
          </a:xfrm>
        </p:grpSpPr>
        <p:grpSp>
          <p:nvGrpSpPr>
            <p:cNvPr id="278" name="Google Shape;278;p31"/>
            <p:cNvGrpSpPr/>
            <p:nvPr/>
          </p:nvGrpSpPr>
          <p:grpSpPr>
            <a:xfrm rot="5400000">
              <a:off x="12002369" y="-11663474"/>
              <a:ext cx="1249931" cy="24576878"/>
              <a:chOff x="0" y="-38100"/>
              <a:chExt cx="246900" cy="4854692"/>
            </a:xfrm>
          </p:grpSpPr>
          <p:sp>
            <p:nvSpPr>
              <p:cNvPr id="279" name="Google Shape;279;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80" name="Google Shape;280;p3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81" name="Google Shape;281;p3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82" name="Google Shape;282;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3" name="Google Shape;283;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84" name="Google Shape;284;p31"/>
          <p:cNvGrpSpPr/>
          <p:nvPr/>
        </p:nvGrpSpPr>
        <p:grpSpPr>
          <a:xfrm>
            <a:off x="5417846" y="1146257"/>
            <a:ext cx="2944583" cy="2296282"/>
            <a:chOff x="5376825" y="1512437"/>
            <a:chExt cx="3094350" cy="2481394"/>
          </a:xfrm>
        </p:grpSpPr>
        <p:sp>
          <p:nvSpPr>
            <p:cNvPr id="285" name="Google Shape;285;p31"/>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6" name="Google Shape;286;p31"/>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7" name="Google Shape;287;p31"/>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8" name="Google Shape;288;p31"/>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9" name="Google Shape;289;p31"/>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0" name="Google Shape;290;p31"/>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1" name="Google Shape;291;p31"/>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pic>
          <p:nvPicPr>
            <p:cNvPr id="292" name="Google Shape;292;p31"/>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293" name="Google Shape;293;p31"/>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3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99" name="Google Shape;299;p32"/>
          <p:cNvSpPr txBox="1"/>
          <p:nvPr/>
        </p:nvSpPr>
        <p:spPr>
          <a:xfrm>
            <a:off x="3750025" y="1133325"/>
            <a:ext cx="5154300" cy="3478800"/>
          </a:xfrm>
          <a:prstGeom prst="rect">
            <a:avLst/>
          </a:prstGeom>
          <a:noFill/>
          <a:ln>
            <a:noFill/>
          </a:ln>
        </p:spPr>
        <p:txBody>
          <a:bodyPr anchorCtr="0" anchor="t" bIns="0" lIns="0" spcFirstLastPara="1" rIns="0" wrap="square" tIns="0">
            <a:spAutoFit/>
          </a:bodyPr>
          <a:lstStyle/>
          <a:p>
            <a:pPr indent="-330200" lvl="0" marL="4572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Nazi regime was highly oppressive, and there were life-threatening consequences for opposing the regime. </a:t>
            </a:r>
            <a:endParaRPr sz="1600">
              <a:solidFill>
                <a:srgbClr val="231F20"/>
              </a:solidFill>
              <a:latin typeface="Inter"/>
              <a:ea typeface="Inter"/>
              <a:cs typeface="Inter"/>
              <a:sym typeface="Inter"/>
            </a:endParaRPr>
          </a:p>
          <a:p>
            <a:pPr indent="-330200" lvl="0" marL="457200" marR="0" rtl="0" algn="l">
              <a:lnSpc>
                <a:spcPct val="100000"/>
              </a:lnSpc>
              <a:spcBef>
                <a:spcPts val="0"/>
              </a:spcBef>
              <a:spcAft>
                <a:spcPts val="0"/>
              </a:spcAft>
              <a:buClr>
                <a:srgbClr val="231F20"/>
              </a:buClr>
              <a:buSzPts val="1600"/>
              <a:buFont typeface="Inter"/>
              <a:buChar char="●"/>
            </a:pPr>
            <a:r>
              <a:rPr i="1" lang="en" sz="1600">
                <a:solidFill>
                  <a:srgbClr val="231F20"/>
                </a:solidFill>
                <a:latin typeface="Inter"/>
                <a:ea typeface="Inter"/>
                <a:cs typeface="Inter"/>
                <a:sym typeface="Inter"/>
              </a:rPr>
              <a:t>Examples: </a:t>
            </a:r>
            <a:endParaRPr i="1" sz="1600">
              <a:solidFill>
                <a:srgbClr val="231F20"/>
              </a:solidFill>
              <a:latin typeface="Inter"/>
              <a:ea typeface="Inter"/>
              <a:cs typeface="Inter"/>
              <a:sym typeface="Inter"/>
            </a:endParaRPr>
          </a:p>
          <a:p>
            <a:pPr indent="-311150" lvl="1" marL="914400" rtl="0" algn="l">
              <a:spcBef>
                <a:spcPts val="0"/>
              </a:spcBef>
              <a:spcAft>
                <a:spcPts val="0"/>
              </a:spcAft>
              <a:buClr>
                <a:srgbClr val="202122"/>
              </a:buClr>
              <a:buSzPts val="1300"/>
              <a:buFont typeface="Inter"/>
              <a:buChar char="○"/>
            </a:pPr>
            <a:r>
              <a:rPr lang="en" sz="1300">
                <a:solidFill>
                  <a:srgbClr val="202122"/>
                </a:solidFill>
                <a:highlight>
                  <a:srgbClr val="F8F9FA"/>
                </a:highlight>
                <a:latin typeface="Inter"/>
                <a:ea typeface="Inter"/>
                <a:cs typeface="Inter"/>
                <a:sym typeface="Inter"/>
              </a:rPr>
              <a:t>(1) Any person who violates the prohibition under Article 1 will be punished with a prison sentence with hard labor.</a:t>
            </a:r>
            <a:endParaRPr sz="1300">
              <a:solidFill>
                <a:srgbClr val="202122"/>
              </a:solidFill>
              <a:highlight>
                <a:srgbClr val="F8F9FA"/>
              </a:highlight>
              <a:latin typeface="Inter"/>
              <a:ea typeface="Inter"/>
              <a:cs typeface="Inter"/>
              <a:sym typeface="Inter"/>
            </a:endParaRPr>
          </a:p>
          <a:p>
            <a:pPr indent="-311150" lvl="1" marL="914400" rtl="0" algn="l">
              <a:spcBef>
                <a:spcPts val="0"/>
              </a:spcBef>
              <a:spcAft>
                <a:spcPts val="0"/>
              </a:spcAft>
              <a:buClr>
                <a:srgbClr val="202122"/>
              </a:buClr>
              <a:buSzPts val="1300"/>
              <a:buFont typeface="Inter"/>
              <a:buChar char="○"/>
            </a:pPr>
            <a:r>
              <a:rPr lang="en" sz="1300">
                <a:solidFill>
                  <a:srgbClr val="202122"/>
                </a:solidFill>
                <a:highlight>
                  <a:srgbClr val="F8F9FA"/>
                </a:highlight>
                <a:latin typeface="Inter"/>
                <a:ea typeface="Inter"/>
                <a:cs typeface="Inter"/>
                <a:sym typeface="Inter"/>
              </a:rPr>
              <a:t>(2) A male who violates the prohibition under Article 2 will be punished with a jail term or a prison sentence with hard labor.</a:t>
            </a:r>
            <a:endParaRPr sz="1300">
              <a:solidFill>
                <a:srgbClr val="202122"/>
              </a:solidFill>
              <a:highlight>
                <a:srgbClr val="F8F9FA"/>
              </a:highlight>
              <a:latin typeface="Inter"/>
              <a:ea typeface="Inter"/>
              <a:cs typeface="Inter"/>
              <a:sym typeface="Inter"/>
            </a:endParaRPr>
          </a:p>
          <a:p>
            <a:pPr indent="-311150" lvl="1" marL="914400" marR="0" rtl="0" algn="l">
              <a:lnSpc>
                <a:spcPct val="100000"/>
              </a:lnSpc>
              <a:spcBef>
                <a:spcPts val="0"/>
              </a:spcBef>
              <a:spcAft>
                <a:spcPts val="0"/>
              </a:spcAft>
              <a:buClr>
                <a:srgbClr val="202122"/>
              </a:buClr>
              <a:buSzPts val="1300"/>
              <a:buFont typeface="Inter"/>
              <a:buChar char="○"/>
            </a:pPr>
            <a:r>
              <a:rPr lang="en" sz="1300">
                <a:solidFill>
                  <a:srgbClr val="202122"/>
                </a:solidFill>
                <a:highlight>
                  <a:srgbClr val="F8F9FA"/>
                </a:highlight>
                <a:latin typeface="Inter"/>
                <a:ea typeface="Inter"/>
                <a:cs typeface="Inter"/>
                <a:sym typeface="Inter"/>
              </a:rPr>
              <a:t>(3) Any person violating the provisions under Articles 3 or 4 will be punished with a jail term of up to one year and a fine, or with one or the other of these penalties.</a:t>
            </a:r>
            <a:endParaRPr sz="1800">
              <a:solidFill>
                <a:srgbClr val="231F20"/>
              </a:solidFill>
              <a:latin typeface="Inter"/>
              <a:ea typeface="Inter"/>
              <a:cs typeface="Inter"/>
              <a:sym typeface="Inter"/>
            </a:endParaRPr>
          </a:p>
          <a:p>
            <a:pPr indent="-330200" lvl="0" marL="4572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Do you think fear alone could be the reason people </a:t>
            </a:r>
            <a:r>
              <a:rPr lang="en" sz="1600">
                <a:solidFill>
                  <a:srgbClr val="231F20"/>
                </a:solidFill>
                <a:latin typeface="Inter"/>
                <a:ea typeface="Inter"/>
                <a:cs typeface="Inter"/>
                <a:sym typeface="Inter"/>
              </a:rPr>
              <a:t>become</a:t>
            </a:r>
            <a:r>
              <a:rPr lang="en" sz="1600">
                <a:solidFill>
                  <a:srgbClr val="231F20"/>
                </a:solidFill>
                <a:latin typeface="Inter"/>
                <a:ea typeface="Inter"/>
                <a:cs typeface="Inter"/>
                <a:sym typeface="Inter"/>
              </a:rPr>
              <a:t> perpetrators?</a:t>
            </a:r>
            <a:endParaRPr sz="1800">
              <a:solidFill>
                <a:srgbClr val="231F20"/>
              </a:solidFill>
              <a:latin typeface="Inter"/>
              <a:ea typeface="Inter"/>
              <a:cs typeface="Inter"/>
              <a:sym typeface="Inter"/>
            </a:endParaRPr>
          </a:p>
        </p:txBody>
      </p:sp>
      <p:grpSp>
        <p:nvGrpSpPr>
          <p:cNvPr id="300" name="Google Shape;300;p32"/>
          <p:cNvGrpSpPr/>
          <p:nvPr/>
        </p:nvGrpSpPr>
        <p:grpSpPr>
          <a:xfrm>
            <a:off x="-127008" y="4615004"/>
            <a:ext cx="9398022" cy="468724"/>
            <a:chOff x="204" y="0"/>
            <a:chExt cx="25061391" cy="1249931"/>
          </a:xfrm>
        </p:grpSpPr>
        <p:grpSp>
          <p:nvGrpSpPr>
            <p:cNvPr id="301" name="Google Shape;301;p32"/>
            <p:cNvGrpSpPr/>
            <p:nvPr/>
          </p:nvGrpSpPr>
          <p:grpSpPr>
            <a:xfrm rot="5400000">
              <a:off x="12002369" y="-11663474"/>
              <a:ext cx="1249931" cy="24576878"/>
              <a:chOff x="0" y="-38100"/>
              <a:chExt cx="246900" cy="4854692"/>
            </a:xfrm>
          </p:grpSpPr>
          <p:sp>
            <p:nvSpPr>
              <p:cNvPr id="302" name="Google Shape;302;p3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03" name="Google Shape;303;p3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04" name="Google Shape;304;p3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05" name="Google Shape;305;p3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6" name="Google Shape;306;p3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07" name="Google Shape;307;p32"/>
          <p:cNvGrpSpPr/>
          <p:nvPr/>
        </p:nvGrpSpPr>
        <p:grpSpPr>
          <a:xfrm>
            <a:off x="7929578" y="-49020"/>
            <a:ext cx="781313" cy="885635"/>
            <a:chOff x="0" y="-130721"/>
            <a:chExt cx="2083500" cy="2361695"/>
          </a:xfrm>
        </p:grpSpPr>
        <p:grpSp>
          <p:nvGrpSpPr>
            <p:cNvPr id="308" name="Google Shape;308;p32"/>
            <p:cNvGrpSpPr/>
            <p:nvPr/>
          </p:nvGrpSpPr>
          <p:grpSpPr>
            <a:xfrm>
              <a:off x="75599" y="-130721"/>
              <a:ext cx="1932614" cy="2361695"/>
              <a:chOff x="0" y="-47625"/>
              <a:chExt cx="704100" cy="860425"/>
            </a:xfrm>
          </p:grpSpPr>
          <p:sp>
            <p:nvSpPr>
              <p:cNvPr id="309" name="Google Shape;309;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0" name="Google Shape;310;p3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11" name="Google Shape;311;p3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7</a:t>
              </a:r>
              <a:endParaRPr sz="700">
                <a:solidFill>
                  <a:schemeClr val="lt1"/>
                </a:solidFill>
              </a:endParaRPr>
            </a:p>
          </p:txBody>
        </p:sp>
      </p:grpSp>
      <p:sp>
        <p:nvSpPr>
          <p:cNvPr id="312" name="Google Shape;312;p3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13" name="Google Shape;313;p32"/>
          <p:cNvSpPr txBox="1"/>
          <p:nvPr/>
        </p:nvSpPr>
        <p:spPr>
          <a:xfrm>
            <a:off x="1276990" y="57150"/>
            <a:ext cx="6590100" cy="985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200">
                <a:solidFill>
                  <a:srgbClr val="231F20"/>
                </a:solidFill>
                <a:latin typeface="Halant"/>
                <a:ea typeface="Halant"/>
                <a:cs typeface="Halant"/>
                <a:sym typeface="Halant"/>
              </a:rPr>
              <a:t>LIVING IN FEAR: </a:t>
            </a:r>
            <a:endParaRPr b="1" sz="32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3200">
                <a:solidFill>
                  <a:srgbClr val="231F20"/>
                </a:solidFill>
                <a:latin typeface="Halant"/>
                <a:ea typeface="Halant"/>
                <a:cs typeface="Halant"/>
                <a:sym typeface="Halant"/>
              </a:rPr>
              <a:t>CONSEQUENCES OF OPPOSITION</a:t>
            </a:r>
            <a:endParaRPr sz="600"/>
          </a:p>
        </p:txBody>
      </p:sp>
      <p:pic>
        <p:nvPicPr>
          <p:cNvPr id="314" name="Google Shape;314;p32"/>
          <p:cNvPicPr preferRelativeResize="0"/>
          <p:nvPr/>
        </p:nvPicPr>
        <p:blipFill>
          <a:blip r:embed="rId4">
            <a:alphaModFix/>
          </a:blip>
          <a:stretch>
            <a:fillRect/>
          </a:stretch>
        </p:blipFill>
        <p:spPr>
          <a:xfrm>
            <a:off x="1159250" y="1134863"/>
            <a:ext cx="1549225" cy="2469425"/>
          </a:xfrm>
          <a:prstGeom prst="rect">
            <a:avLst/>
          </a:prstGeom>
          <a:noFill/>
          <a:ln>
            <a:noFill/>
          </a:ln>
        </p:spPr>
      </p:pic>
      <p:sp>
        <p:nvSpPr>
          <p:cNvPr id="315" name="Google Shape;315;p32"/>
          <p:cNvSpPr txBox="1"/>
          <p:nvPr/>
        </p:nvSpPr>
        <p:spPr>
          <a:xfrm>
            <a:off x="143800" y="3762075"/>
            <a:ext cx="3657600" cy="54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Herausgegeben vom Reichsministerium des Innern, “Title page of the German </a:t>
            </a:r>
            <a:r>
              <a:rPr lang="en" sz="1200">
                <a:solidFill>
                  <a:schemeClr val="dk1"/>
                </a:solidFill>
                <a:uFill>
                  <a:noFill/>
                </a:uFill>
                <a:latin typeface="Inter"/>
                <a:ea typeface="Inter"/>
                <a:cs typeface="Inter"/>
                <a:sym typeface="Inter"/>
                <a:hlinkClick r:id="rId5">
                  <a:extLst>
                    <a:ext uri="{A12FA001-AC4F-418D-AE19-62706E023703}">
                      <ahyp:hlinkClr val="tx"/>
                    </a:ext>
                  </a:extLst>
                </a:hlinkClick>
              </a:rPr>
              <a:t>government gazette</a:t>
            </a:r>
            <a:r>
              <a:rPr lang="en" sz="1200">
                <a:solidFill>
                  <a:schemeClr val="dk1"/>
                </a:solidFill>
                <a:latin typeface="Inter"/>
                <a:ea typeface="Inter"/>
                <a:cs typeface="Inter"/>
                <a:sym typeface="Inter"/>
              </a:rPr>
              <a:t> </a:t>
            </a:r>
            <a:r>
              <a:rPr i="1" lang="en" sz="1200">
                <a:solidFill>
                  <a:schemeClr val="dk1"/>
                </a:solidFill>
                <a:latin typeface="Inter"/>
                <a:ea typeface="Inter"/>
                <a:cs typeface="Inter"/>
                <a:sym typeface="Inter"/>
              </a:rPr>
              <a:t>Reichsgesetzblatt</a:t>
            </a:r>
            <a:r>
              <a:rPr lang="en" sz="1200">
                <a:solidFill>
                  <a:schemeClr val="dk1"/>
                </a:solidFill>
                <a:latin typeface="Inter"/>
                <a:ea typeface="Inter"/>
                <a:cs typeface="Inter"/>
                <a:sym typeface="Inter"/>
              </a:rPr>
              <a:t> issue, September 16, 1935. Public Domain.</a:t>
            </a:r>
            <a:endParaRPr sz="12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3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21" name="Google Shape;321;p33"/>
          <p:cNvGrpSpPr/>
          <p:nvPr/>
        </p:nvGrpSpPr>
        <p:grpSpPr>
          <a:xfrm>
            <a:off x="-127008" y="4615004"/>
            <a:ext cx="9398022" cy="468724"/>
            <a:chOff x="204" y="0"/>
            <a:chExt cx="25061391" cy="1249931"/>
          </a:xfrm>
        </p:grpSpPr>
        <p:grpSp>
          <p:nvGrpSpPr>
            <p:cNvPr id="322" name="Google Shape;322;p33"/>
            <p:cNvGrpSpPr/>
            <p:nvPr/>
          </p:nvGrpSpPr>
          <p:grpSpPr>
            <a:xfrm rot="5400000">
              <a:off x="12002369" y="-11663474"/>
              <a:ext cx="1249931" cy="24576878"/>
              <a:chOff x="0" y="-38100"/>
              <a:chExt cx="246900" cy="4854692"/>
            </a:xfrm>
          </p:grpSpPr>
          <p:sp>
            <p:nvSpPr>
              <p:cNvPr id="323" name="Google Shape;323;p3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24" name="Google Shape;324;p3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25" name="Google Shape;325;p3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26" name="Google Shape;326;p3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27" name="Google Shape;327;p3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28" name="Google Shape;328;p33"/>
          <p:cNvSpPr txBox="1"/>
          <p:nvPr/>
        </p:nvSpPr>
        <p:spPr>
          <a:xfrm>
            <a:off x="755562" y="942000"/>
            <a:ext cx="7632900" cy="3447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000">
                <a:solidFill>
                  <a:srgbClr val="231F20"/>
                </a:solidFill>
                <a:latin typeface="Halant"/>
                <a:ea typeface="Halant"/>
                <a:cs typeface="Halant"/>
                <a:sym typeface="Halant"/>
              </a:rPr>
              <a:t>“Terror alone would not have sufficed to quell objections, had the so-called [Jewish Question] been an issue of importance, relevance, and above all self-interest to a large number of Germans.”</a:t>
            </a:r>
            <a:endParaRPr b="1" sz="30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3000">
                <a:solidFill>
                  <a:srgbClr val="231F20"/>
                </a:solidFill>
                <a:latin typeface="Halant"/>
                <a:ea typeface="Halant"/>
                <a:cs typeface="Halant"/>
                <a:sym typeface="Halant"/>
              </a:rPr>
              <a:t>-Ian Kershaw, Historian of Nazi Germany</a:t>
            </a:r>
            <a:endParaRPr b="1" sz="3000">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t/>
            </a:r>
            <a:endParaRPr b="1" sz="4400">
              <a:solidFill>
                <a:srgbClr val="231F20"/>
              </a:solidFill>
              <a:latin typeface="Halant"/>
              <a:ea typeface="Halant"/>
              <a:cs typeface="Halant"/>
              <a:sym typeface="Halant"/>
            </a:endParaRPr>
          </a:p>
        </p:txBody>
      </p:sp>
      <p:grpSp>
        <p:nvGrpSpPr>
          <p:cNvPr id="329" name="Google Shape;329;p33"/>
          <p:cNvGrpSpPr/>
          <p:nvPr/>
        </p:nvGrpSpPr>
        <p:grpSpPr>
          <a:xfrm>
            <a:off x="7929578" y="-49020"/>
            <a:ext cx="781313" cy="885635"/>
            <a:chOff x="0" y="-130721"/>
            <a:chExt cx="2083500" cy="2361695"/>
          </a:xfrm>
        </p:grpSpPr>
        <p:grpSp>
          <p:nvGrpSpPr>
            <p:cNvPr id="330" name="Google Shape;330;p33"/>
            <p:cNvGrpSpPr/>
            <p:nvPr/>
          </p:nvGrpSpPr>
          <p:grpSpPr>
            <a:xfrm>
              <a:off x="75599" y="-130721"/>
              <a:ext cx="1932614" cy="2361695"/>
              <a:chOff x="0" y="-47625"/>
              <a:chExt cx="704100" cy="860425"/>
            </a:xfrm>
          </p:grpSpPr>
          <p:sp>
            <p:nvSpPr>
              <p:cNvPr id="331" name="Google Shape;331;p3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32" name="Google Shape;332;p3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33" name="Google Shape;333;p3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8</a:t>
              </a:r>
              <a:endParaRPr sz="700">
                <a:solidFill>
                  <a:schemeClr val="lt1"/>
                </a:solidFill>
              </a:endParaRPr>
            </a:p>
          </p:txBody>
        </p:sp>
      </p:grpSp>
      <p:sp>
        <p:nvSpPr>
          <p:cNvPr id="334" name="Google Shape;334;p3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